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3"/>
  </p:notesMasterIdLst>
  <p:sldIdLst>
    <p:sldId id="257" r:id="rId2"/>
    <p:sldId id="258" r:id="rId3"/>
    <p:sldId id="546" r:id="rId4"/>
    <p:sldId id="259" r:id="rId5"/>
    <p:sldId id="629" r:id="rId6"/>
    <p:sldId id="549" r:id="rId7"/>
    <p:sldId id="550" r:id="rId8"/>
    <p:sldId id="551" r:id="rId9"/>
    <p:sldId id="633" r:id="rId10"/>
    <p:sldId id="627" r:id="rId11"/>
    <p:sldId id="415" r:id="rId12"/>
    <p:sldId id="407" r:id="rId13"/>
    <p:sldId id="547" r:id="rId14"/>
    <p:sldId id="409" r:id="rId15"/>
    <p:sldId id="408" r:id="rId16"/>
    <p:sldId id="416" r:id="rId17"/>
    <p:sldId id="417" r:id="rId18"/>
    <p:sldId id="553" r:id="rId19"/>
    <p:sldId id="554" r:id="rId20"/>
    <p:sldId id="555" r:id="rId21"/>
    <p:sldId id="556" r:id="rId22"/>
    <p:sldId id="557" r:id="rId23"/>
    <p:sldId id="432" r:id="rId24"/>
    <p:sldId id="433" r:id="rId25"/>
    <p:sldId id="437" r:id="rId26"/>
    <p:sldId id="438" r:id="rId27"/>
    <p:sldId id="275" r:id="rId28"/>
    <p:sldId id="273" r:id="rId29"/>
    <p:sldId id="558" r:id="rId30"/>
    <p:sldId id="559" r:id="rId31"/>
    <p:sldId id="560" r:id="rId32"/>
    <p:sldId id="561" r:id="rId33"/>
    <p:sldId id="562" r:id="rId34"/>
    <p:sldId id="563" r:id="rId35"/>
    <p:sldId id="564" r:id="rId36"/>
    <p:sldId id="565" r:id="rId37"/>
    <p:sldId id="566" r:id="rId38"/>
    <p:sldId id="567" r:id="rId39"/>
    <p:sldId id="568" r:id="rId40"/>
    <p:sldId id="571" r:id="rId41"/>
    <p:sldId id="572" r:id="rId42"/>
    <p:sldId id="573" r:id="rId43"/>
    <p:sldId id="574" r:id="rId44"/>
    <p:sldId id="575" r:id="rId45"/>
    <p:sldId id="576" r:id="rId46"/>
    <p:sldId id="577" r:id="rId47"/>
    <p:sldId id="569" r:id="rId48"/>
    <p:sldId id="579" r:id="rId49"/>
    <p:sldId id="578" r:id="rId50"/>
    <p:sldId id="584" r:id="rId51"/>
    <p:sldId id="583" r:id="rId52"/>
    <p:sldId id="582" r:id="rId53"/>
    <p:sldId id="581" r:id="rId54"/>
    <p:sldId id="580" r:id="rId55"/>
    <p:sldId id="592" r:id="rId56"/>
    <p:sldId id="591" r:id="rId57"/>
    <p:sldId id="590" r:id="rId58"/>
    <p:sldId id="589" r:id="rId59"/>
    <p:sldId id="588" r:id="rId60"/>
    <p:sldId id="599" r:id="rId61"/>
    <p:sldId id="598" r:id="rId62"/>
    <p:sldId id="597" r:id="rId63"/>
    <p:sldId id="596" r:id="rId64"/>
    <p:sldId id="595" r:id="rId65"/>
    <p:sldId id="594" r:id="rId66"/>
    <p:sldId id="593" r:id="rId67"/>
    <p:sldId id="587" r:id="rId68"/>
    <p:sldId id="610" r:id="rId69"/>
    <p:sldId id="609" r:id="rId70"/>
    <p:sldId id="608" r:id="rId71"/>
    <p:sldId id="607" r:id="rId72"/>
    <p:sldId id="606" r:id="rId73"/>
    <p:sldId id="605" r:id="rId74"/>
    <p:sldId id="604" r:id="rId75"/>
    <p:sldId id="603" r:id="rId76"/>
    <p:sldId id="602" r:id="rId77"/>
    <p:sldId id="601" r:id="rId78"/>
    <p:sldId id="600" r:id="rId79"/>
    <p:sldId id="586" r:id="rId80"/>
    <p:sldId id="585" r:id="rId81"/>
    <p:sldId id="624" r:id="rId82"/>
    <p:sldId id="623" r:id="rId83"/>
    <p:sldId id="622" r:id="rId84"/>
    <p:sldId id="621" r:id="rId85"/>
    <p:sldId id="620" r:id="rId86"/>
    <p:sldId id="619" r:id="rId87"/>
    <p:sldId id="618" r:id="rId88"/>
    <p:sldId id="617" r:id="rId89"/>
    <p:sldId id="616" r:id="rId90"/>
    <p:sldId id="615" r:id="rId91"/>
    <p:sldId id="614" r:id="rId92"/>
    <p:sldId id="613" r:id="rId93"/>
    <p:sldId id="631" r:id="rId94"/>
    <p:sldId id="533" r:id="rId95"/>
    <p:sldId id="534" r:id="rId96"/>
    <p:sldId id="535" r:id="rId97"/>
    <p:sldId id="536" r:id="rId98"/>
    <p:sldId id="537" r:id="rId99"/>
    <p:sldId id="538" r:id="rId100"/>
    <p:sldId id="539" r:id="rId101"/>
    <p:sldId id="540" r:id="rId102"/>
    <p:sldId id="541" r:id="rId103"/>
    <p:sldId id="518" r:id="rId104"/>
    <p:sldId id="542" r:id="rId105"/>
    <p:sldId id="543" r:id="rId106"/>
    <p:sldId id="385" r:id="rId107"/>
    <p:sldId id="469" r:id="rId108"/>
    <p:sldId id="474" r:id="rId109"/>
    <p:sldId id="470" r:id="rId110"/>
    <p:sldId id="476" r:id="rId111"/>
    <p:sldId id="630" r:id="rId112"/>
    <p:sldId id="477" r:id="rId113"/>
    <p:sldId id="471" r:id="rId114"/>
    <p:sldId id="625" r:id="rId115"/>
    <p:sldId id="472" r:id="rId116"/>
    <p:sldId id="475" r:id="rId117"/>
    <p:sldId id="395" r:id="rId118"/>
    <p:sldId id="384" r:id="rId119"/>
    <p:sldId id="392" r:id="rId120"/>
    <p:sldId id="393" r:id="rId121"/>
    <p:sldId id="396" r:id="rId1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94670" autoAdjust="0"/>
  </p:normalViewPr>
  <p:slideViewPr>
    <p:cSldViewPr>
      <p:cViewPr>
        <p:scale>
          <a:sx n="134" d="100"/>
          <a:sy n="134" d="100"/>
        </p:scale>
        <p:origin x="-11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46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D6996-D2E7-4696-B382-08E0B1142430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E94E5-47D2-4BD4-8671-126DED5CA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72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52B7A2-EF62-4656-B911-1E1B0049FF9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20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3228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7073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3049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0568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3678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971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807FB1-CD56-4F64-A057-3C6BC39C0BFD}" type="slidenum">
              <a:rPr lang="en-US" sz="1200" smtClean="0"/>
              <a:pPr eaLnBrk="1" hangingPunct="1"/>
              <a:t>106</a:t>
            </a:fld>
            <a:endParaRPr lang="en-US" sz="1200" dirty="0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906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1520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91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8654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672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9434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9946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3173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7678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5939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8930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561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2122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12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56C9C9-8057-4F29-9EE3-D85506342E9A}" type="slidenum">
              <a:rPr lang="en-US" sz="1200" smtClean="0"/>
              <a:pPr eaLnBrk="1" hangingPunct="1"/>
              <a:t>12</a:t>
            </a:fld>
            <a:endParaRPr lang="en-US" sz="1200" dirty="0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9272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38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16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8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75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3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89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21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85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52B7A2-EF62-4656-B911-1E1B0049FF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76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73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93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37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773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9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94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72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52B7A2-EF62-4656-B911-1E1B0049FF9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98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080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4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724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37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49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488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75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21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01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918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856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080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72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290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724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724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724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724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724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724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724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781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849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9292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5630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6016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816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52B7A2-EF62-4656-B911-1E1B0049FF9C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9893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4974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9090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376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608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8068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4E5-47D2-4BD4-8671-126DED5CAD9C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94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B827-E306-425F-B157-36B519CB869E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1843-F279-44C7-BAD5-DBF4D9EE6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2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B827-E306-425F-B157-36B519CB869E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1843-F279-44C7-BAD5-DBF4D9EE6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9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B827-E306-425F-B157-36B519CB869E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1843-F279-44C7-BAD5-DBF4D9EE6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B827-E306-425F-B157-36B519CB869E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1843-F279-44C7-BAD5-DBF4D9EE6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4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B827-E306-425F-B157-36B519CB869E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1843-F279-44C7-BAD5-DBF4D9EE6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9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B827-E306-425F-B157-36B519CB869E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1843-F279-44C7-BAD5-DBF4D9EE6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53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B827-E306-425F-B157-36B519CB869E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1843-F279-44C7-BAD5-DBF4D9EE6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25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B827-E306-425F-B157-36B519CB869E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1843-F279-44C7-BAD5-DBF4D9EE6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7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B827-E306-425F-B157-36B519CB869E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1843-F279-44C7-BAD5-DBF4D9EE6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14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B827-E306-425F-B157-36B519CB869E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1843-F279-44C7-BAD5-DBF4D9EE6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2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3B827-E306-425F-B157-36B519CB869E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1843-F279-44C7-BAD5-DBF4D9EE6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8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3B827-E306-425F-B157-36B519CB869E}" type="datetimeFigureOut">
              <a:rPr lang="en-US" smtClean="0"/>
              <a:pPr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91843-F279-44C7-BAD5-DBF4D9EE68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logo500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228600"/>
            <a:ext cx="3733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85800" y="3886200"/>
            <a:ext cx="77724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002060"/>
                </a:solidFill>
              </a:rPr>
              <a:t>Awards &amp; Honors</a:t>
            </a:r>
            <a:endParaRPr lang="en-US" b="1" i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en-US" sz="2800" b="1" i="1" dirty="0">
                <a:solidFill>
                  <a:srgbClr val="0070C0"/>
                </a:solidFill>
              </a:rPr>
              <a:t>American Hemerocallis Society</a:t>
            </a:r>
          </a:p>
          <a:p>
            <a:pPr algn="ctr" eaLnBrk="1" hangingPunct="1"/>
            <a:r>
              <a:rPr lang="en-US" sz="2800" b="1" i="1" dirty="0" smtClean="0">
                <a:solidFill>
                  <a:srgbClr val="0070C0"/>
                </a:solidFill>
              </a:rPr>
              <a:t>2014 </a:t>
            </a:r>
            <a:r>
              <a:rPr lang="en-US" sz="2800" b="1" i="1" dirty="0">
                <a:solidFill>
                  <a:srgbClr val="0070C0"/>
                </a:solidFill>
              </a:rPr>
              <a:t>National Convention</a:t>
            </a:r>
          </a:p>
          <a:p>
            <a:pPr algn="ctr" eaLnBrk="1" hangingPunct="1"/>
            <a:r>
              <a:rPr lang="en-US" sz="2800" b="1" i="1" dirty="0" smtClean="0">
                <a:solidFill>
                  <a:srgbClr val="0070C0"/>
                </a:solidFill>
              </a:rPr>
              <a:t>Asheville, North Carolina</a:t>
            </a:r>
            <a:endParaRPr lang="en-US" sz="2800" b="1" i="1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sz="2800" b="1" i="1" dirty="0" smtClean="0">
                <a:solidFill>
                  <a:srgbClr val="0070C0"/>
                </a:solidFill>
              </a:rPr>
              <a:t>June 26 - 28, 2014</a:t>
            </a:r>
            <a:endParaRPr lang="en-US" sz="2800" b="1" i="1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sz="2800" b="1" i="1" dirty="0" smtClean="0">
                <a:solidFill>
                  <a:srgbClr val="0070C0"/>
                </a:solidFill>
              </a:rPr>
              <a:t>“Daylilies in the Land of the Sky”</a:t>
            </a:r>
            <a:endParaRPr lang="en-US" sz="2800" b="1" i="1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sz="2800" b="1" i="1" dirty="0">
                <a:solidFill>
                  <a:srgbClr val="0066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6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US" sz="4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Lazarus Memorial Award</a:t>
            </a:r>
            <a:r>
              <a:rPr lang="en-US" sz="4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9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for best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video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recording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Shirley Farmer</a:t>
            </a:r>
          </a:p>
          <a:p>
            <a:pPr marL="0" indent="0" algn="ctr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 Charles Dorsey,</a:t>
            </a:r>
          </a:p>
          <a:p>
            <a:pPr marL="0" indent="0" algn="ctr">
              <a:buNone/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Region 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6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189" y="0"/>
            <a:ext cx="740162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0"/>
            <a:ext cx="7358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 Award of Merit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‘Everybody Loves Earnest’ (T. Herrington)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6172200"/>
            <a:ext cx="2786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Debbie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Monbeck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42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52399"/>
            <a:ext cx="7162800" cy="6676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048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 Award of Merit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‘God Save the Queen’ (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Morss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by Julie Covington </a:t>
            </a:r>
          </a:p>
        </p:txBody>
      </p:sp>
    </p:spTree>
    <p:extLst>
      <p:ext uri="{BB962C8B-B14F-4D97-AF65-F5344CB8AC3E}">
        <p14:creationId xmlns:p14="http://schemas.microsoft.com/office/powerpoint/2010/main" val="24262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8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2013 Award of Merit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‘President Ronald Reagan’ (F.R. Smith)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Image by Claude Carpenter</a:t>
            </a:r>
          </a:p>
        </p:txBody>
      </p:sp>
      <p:pic>
        <p:nvPicPr>
          <p:cNvPr id="4" name="Picture 3" descr="President Ronald Regan Claude Carpent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524000"/>
            <a:ext cx="5401056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2286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2013 Award of Merit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‘Free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Wheelin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’ (P. Stamile)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Image by Julie Covington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28" y="1524001"/>
            <a:ext cx="7331860" cy="509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2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87" y="98136"/>
            <a:ext cx="7058025" cy="6708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524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 Award of Merit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‘Boundless Beauty’ (P. Stamile)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by Julie Covington</a:t>
            </a:r>
          </a:p>
        </p:txBody>
      </p:sp>
    </p:spTree>
    <p:extLst>
      <p:ext uri="{BB962C8B-B14F-4D97-AF65-F5344CB8AC3E}">
        <p14:creationId xmlns:p14="http://schemas.microsoft.com/office/powerpoint/2010/main" val="168340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47" y="289844"/>
            <a:ext cx="7315200" cy="6407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457200"/>
            <a:ext cx="7086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 Award of Merit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‘Santa’s Little Helper’ (Trimmer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by Julie Covington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67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002060"/>
                </a:solidFill>
              </a:rPr>
              <a:t>AHS Specialty Awards 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748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i="1" dirty="0" smtClean="0">
                <a:solidFill>
                  <a:srgbClr val="0070C0"/>
                </a:solidFill>
              </a:rPr>
              <a:t>Recognize those daylilies which have excelled within certain categories: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i="1" dirty="0" smtClean="0">
                <a:solidFill>
                  <a:srgbClr val="0070C0"/>
                </a:solidFill>
              </a:rPr>
              <a:t>Floral Dimensions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i="1" dirty="0" smtClean="0">
                <a:solidFill>
                  <a:srgbClr val="0070C0"/>
                </a:solidFill>
              </a:rPr>
              <a:t>Color Patterns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i="1" dirty="0" smtClean="0">
                <a:solidFill>
                  <a:srgbClr val="0070C0"/>
                </a:solidFill>
              </a:rPr>
              <a:t>Bloom time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i="1" dirty="0" smtClean="0">
                <a:solidFill>
                  <a:srgbClr val="0070C0"/>
                </a:solidFill>
              </a:rPr>
              <a:t>Blossom form ( configuration)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b="1" i="1" dirty="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i="1" dirty="0" smtClean="0">
                <a:solidFill>
                  <a:srgbClr val="0070C0"/>
                </a:solidFill>
              </a:rPr>
              <a:t>(The AHS awarded the first specialty awards in 1961. There are currently ten special awards.)	</a:t>
            </a:r>
          </a:p>
        </p:txBody>
      </p:sp>
      <p:pic>
        <p:nvPicPr>
          <p:cNvPr id="181252" name="Picture 4" descr="BronzeMedal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64168"/>
            <a:ext cx="1676400" cy="176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42117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950" y="0"/>
            <a:ext cx="6781800" cy="6855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76200"/>
            <a:ext cx="73584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Donn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C. Fischer Award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‘Plum Cupcake’ (T. Herrington)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 by Richard Rosen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335" y="157779"/>
            <a:ext cx="7143750" cy="6546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28600"/>
            <a:ext cx="7315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 Lambert Webster Award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‘Christmas in Oz’ (K. Herrington)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 by Lea Ann Williams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152400"/>
            <a:ext cx="8915400" cy="6555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762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 Annie T. Giles Award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‘Riot on the Kindergarten Bus’ (Davisson)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0" y="5334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Photo by Judy Davisson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4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6002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>
                <a:latin typeface="Arial" pitchFamily="34" charset="0"/>
                <a:cs typeface="Arial" pitchFamily="34" charset="0"/>
              </a:rPr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0"/>
            <a:ext cx="853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AHS Youth Photography Award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Intermediate Division (ages 13-17)</a:t>
            </a:r>
          </a:p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Stephen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Smith, Region 10</a:t>
            </a: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‘Brandywine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Vampire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Revenge’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410" y="2003946"/>
            <a:ext cx="6283180" cy="47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5105400"/>
            <a:ext cx="8610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2013 Eugene S. Foster Award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‘Last Snowflake’ (P. Stamile)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Photo by Julie Covington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52" y="56955"/>
            <a:ext cx="7236256" cy="49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2400"/>
            <a:ext cx="4902985" cy="6551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2057400"/>
            <a:ext cx="3810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2013 </a:t>
            </a: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Harris Olson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Spider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Award</a:t>
            </a: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‘Wild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Wookie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’ </a:t>
            </a: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(P. Stamile)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Claude Carpenter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47" y="1333345"/>
            <a:ext cx="7652106" cy="5320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52400"/>
            <a:ext cx="7315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2013 Early Season Bloom Award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‘Free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Wheelin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’ (P. Stamile)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Photo by Julie Covington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1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ON FLAMINGO - flow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01" y="0"/>
            <a:ext cx="722619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228600"/>
            <a:ext cx="678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 Extra Large Diameter Award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‘Neon Flamingo’ (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Gossard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 by Bill Monroe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2013 R.W. Munson Award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‘Rose F. Kennedy’ 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Doorakian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Image by Julie Covington</a:t>
            </a:r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12" y="1569681"/>
            <a:ext cx="7038975" cy="5285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-20619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9700" y="2438400"/>
            <a:ext cx="39243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2013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Don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C. Stevens Award</a:t>
            </a: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‘Gavin Petit’ (Petit)</a:t>
            </a:r>
          </a:p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Photo by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Nikki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Schmith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-138"/>
            <a:ext cx="8077199" cy="6858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52400"/>
            <a:ext cx="7315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 Ida Munson Award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‘Amanda’s Little Red Shoes (N. Eller)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 by Julie Covington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3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ronzeMedal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99" y="69066"/>
            <a:ext cx="2896945" cy="282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66999" y="69066"/>
            <a:ext cx="6200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2013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Lenington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All American Award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‘Thin Man’ </a:t>
            </a: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y Dan Trimmer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Thin Man Covington 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3286" y="1915996"/>
            <a:ext cx="4648200" cy="49260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7400" y="60960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Julie Covington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218739"/>
            <a:ext cx="4953000" cy="6607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639405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228600"/>
            <a:ext cx="548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2013 Stout Silver Medal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‘Heavenly Angel Ice’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By James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Gossard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SilverMedal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0480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61722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by Richard Rosen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92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2014 Convention Awards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Region 15 </a:t>
            </a:r>
            <a:r>
              <a:rPr lang="en-US" smtClean="0">
                <a:latin typeface="Arial" pitchFamily="34" charset="0"/>
                <a:cs typeface="Arial" pitchFamily="34" charset="0"/>
              </a:rPr>
              <a:t>Seedling Award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Florida Sunshine Cup ~ Region 12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Georgia Doubles Appreciation Award ~ Region 5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Ned Roberts Spider/Unusual Form Award ~ Region 3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President’s Cup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71600"/>
            <a:ext cx="8991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600" b="1" dirty="0" smtClean="0"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2014 Youth Awards</a:t>
            </a: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AHS Bertie Ferris Scholarship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      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Christine Erin Stamile Youth Award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i="1" dirty="0" smtClean="0">
                <a:solidFill>
                  <a:srgbClr val="006600"/>
                </a:solidFill>
              </a:rPr>
              <a:t>		</a:t>
            </a:r>
          </a:p>
        </p:txBody>
      </p:sp>
      <p:pic>
        <p:nvPicPr>
          <p:cNvPr id="12292" name="Picture 4" descr="logo500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76200"/>
            <a:ext cx="15240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54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AHS Service &amp; Personal Awards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2014 Moldovan Mentoring Award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2014 Bertrand Farr Silver Medal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2014 Helen Field Fischer Gold Medal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44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Many thanks to all the talented AHS photographers 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 contributed their photographs to this presentation!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6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" y="152400"/>
            <a:ext cx="4360729" cy="6541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1201" y="1676400"/>
            <a:ext cx="461039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2014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Bertie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Ferris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Scholarship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Christopher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Monschauer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Region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3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32" y="152400"/>
            <a:ext cx="6509368" cy="4903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516" y="4191000"/>
            <a:ext cx="784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2014 Christine Erin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Stamile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Youth Award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Matthew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Ridaught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George, Region 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9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7159" y="1655698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2014 </a:t>
            </a:r>
          </a:p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Mabel Matthews</a:t>
            </a:r>
          </a:p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Endowment Scholarship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logo500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33400"/>
            <a:ext cx="272084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12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Junior Citation Awards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stablished 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in 1950 to focus attention on 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new cultivars that 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appear to have outstanding qualities and distinction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Must receive a minimum of 10 votes from garden judges.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93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381000"/>
            <a:ext cx="7315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 pitchFamily="34" charset="0"/>
              </a:rPr>
              <a:t>2013 Junior Citation</a:t>
            </a:r>
          </a:p>
          <a:p>
            <a:pPr algn="ctr"/>
            <a:r>
              <a:rPr lang="en-US" sz="2800" dirty="0" smtClean="0">
                <a:latin typeface="Arial Black" pitchFamily="34" charset="0"/>
              </a:rPr>
              <a:t>‘Chris </a:t>
            </a:r>
            <a:r>
              <a:rPr lang="en-US" sz="2800" dirty="0" err="1" smtClean="0">
                <a:latin typeface="Arial Black" pitchFamily="34" charset="0"/>
              </a:rPr>
              <a:t>DeLois</a:t>
            </a:r>
            <a:r>
              <a:rPr lang="en-US" sz="2800" dirty="0" smtClean="0">
                <a:latin typeface="Arial Black" pitchFamily="34" charset="0"/>
              </a:rPr>
              <a:t>’ (Bachman)</a:t>
            </a:r>
          </a:p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Image by Dan Bachman</a:t>
            </a:r>
          </a:p>
          <a:p>
            <a:pPr algn="ctr"/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752600"/>
            <a:ext cx="6858000" cy="45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381000"/>
            <a:ext cx="7391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Junior Citation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‘Take the A Train’ (Bachman)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Dan Bachman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129" y="1905000"/>
            <a:ext cx="6959600" cy="4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6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33400"/>
            <a:ext cx="7315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Junior Citation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Gimme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Pigfoot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 (Bachman)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Dan Bachman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475" y="1918395"/>
            <a:ext cx="5607050" cy="457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33400"/>
            <a:ext cx="4343400" cy="1524000"/>
          </a:xfrm>
        </p:spPr>
        <p:txBody>
          <a:bodyPr/>
          <a:lstStyle/>
          <a:p>
            <a:r>
              <a:rPr lang="en-US" b="1" dirty="0" smtClean="0"/>
              <a:t>2013 Tri-color Medal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7" y="3007610"/>
            <a:ext cx="2892235" cy="2834390"/>
          </a:xfrm>
          <a:prstGeom prst="rect">
            <a:avLst/>
          </a:prstGeom>
        </p:spPr>
      </p:pic>
      <p:pic>
        <p:nvPicPr>
          <p:cNvPr id="12" name="Picture 4" descr="logo500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184163"/>
            <a:ext cx="2169958" cy="20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3891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122" y="4334232"/>
            <a:ext cx="4419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Frances Thrash,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Region 3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Theme: ‘Dazzling Daylilies’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Title: ‘Angles and Stars’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8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33400"/>
            <a:ext cx="7315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Junior Citation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‘Mary Ann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Farwick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 (Bachman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234" y="1499787"/>
            <a:ext cx="6105531" cy="5192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5791200"/>
            <a:ext cx="213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Bachman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9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Junior Citation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‘Our Girl Bob’ (Elliott)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172" y="1447800"/>
            <a:ext cx="5431656" cy="5281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6172" y="5791200"/>
            <a:ext cx="2639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Scott Elliott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2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04800"/>
            <a:ext cx="7315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Junior Citation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‘Wyvern’ (Elliott)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Scott Elliott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057" y="1600200"/>
            <a:ext cx="6429885" cy="484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153112"/>
            <a:ext cx="7239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2013 Junior Citation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‘Cinnamon Crunch’ (Lamb)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Image by Kathy Lamb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816" y="1616578"/>
            <a:ext cx="6066168" cy="482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28600"/>
            <a:ext cx="5486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2013 Junior Citation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‘Star of Kryptonite’ 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Polston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Image by Tom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Polston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550" y="1421652"/>
            <a:ext cx="56769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4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52400"/>
            <a:ext cx="838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2013 Junior Citation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‘Suburban Mary Lois Burkett’ (Watts)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Photo by Earl Watts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6002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28600"/>
            <a:ext cx="8305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2013 Junior Citation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‘Suburban Cecil McClellan’ (Watts)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Image by Earl Watts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524000"/>
            <a:ext cx="58166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257800" y="4552950"/>
            <a:ext cx="37338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/>
              <a:t>First official “Stamp of Approval”</a:t>
            </a:r>
          </a:p>
          <a:p>
            <a:pPr algn="ctr" eaLnBrk="1" hangingPunct="1"/>
            <a:r>
              <a:rPr lang="en-US" sz="1600" b="1" dirty="0"/>
              <a:t>Judges vote for up to 12 as observed in their regions </a:t>
            </a:r>
          </a:p>
          <a:p>
            <a:pPr algn="ctr" eaLnBrk="1" hangingPunct="1"/>
            <a:r>
              <a:rPr lang="en-US" sz="1600" b="1" dirty="0"/>
              <a:t>20 votes from 4 regions</a:t>
            </a:r>
          </a:p>
          <a:p>
            <a:pPr eaLnBrk="1" hangingPunct="1"/>
            <a:endParaRPr lang="en-US" sz="1600" b="1" dirty="0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318125" y="2627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4953000" y="2819400"/>
            <a:ext cx="38862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/>
              <a:t>HM winners automatically move up to AM list 3 years later</a:t>
            </a:r>
          </a:p>
          <a:p>
            <a:pPr algn="ctr" eaLnBrk="1" hangingPunct="1"/>
            <a:r>
              <a:rPr lang="en-US" sz="1600" b="1" dirty="0"/>
              <a:t>Garden judges vote for up to 12 as observed in their regions</a:t>
            </a:r>
          </a:p>
          <a:p>
            <a:pPr algn="ctr" eaLnBrk="1" hangingPunct="1"/>
            <a:r>
              <a:rPr lang="en-US" sz="1600" b="1" dirty="0"/>
              <a:t>Eligible for 3 years</a:t>
            </a:r>
          </a:p>
          <a:p>
            <a:pPr algn="ctr" eaLnBrk="1" hangingPunct="1"/>
            <a:endParaRPr lang="en-US" sz="1600" b="1" dirty="0"/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5470525" y="1103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5105400" y="990600"/>
            <a:ext cx="3216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1600" b="1" dirty="0">
              <a:solidFill>
                <a:srgbClr val="339966"/>
              </a:solidFill>
            </a:endParaRPr>
          </a:p>
        </p:txBody>
      </p:sp>
      <p:pic>
        <p:nvPicPr>
          <p:cNvPr id="1038" name="Picture 14" descr="SilverMedal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335088"/>
            <a:ext cx="121920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4800600" y="1049338"/>
            <a:ext cx="404177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 dirty="0"/>
              <a:t>Top cultivar award</a:t>
            </a:r>
          </a:p>
          <a:p>
            <a:pPr algn="ctr"/>
            <a:r>
              <a:rPr lang="en-US" sz="1800" b="1" dirty="0"/>
              <a:t>Eligible for 3 years</a:t>
            </a:r>
          </a:p>
          <a:p>
            <a:pPr algn="ctr"/>
            <a:r>
              <a:rPr lang="en-US" sz="1800" b="1" dirty="0"/>
              <a:t>Judges vote for one cultivar as </a:t>
            </a:r>
          </a:p>
          <a:p>
            <a:pPr algn="ctr"/>
            <a:r>
              <a:rPr lang="en-US" sz="1800" b="1" dirty="0"/>
              <a:t>Observed in their region or in a National tour garden</a:t>
            </a:r>
          </a:p>
        </p:txBody>
      </p:sp>
      <p:grpSp>
        <p:nvGrpSpPr>
          <p:cNvPr id="8" name="Diagram 2"/>
          <p:cNvGrpSpPr>
            <a:grpSpLocks/>
          </p:cNvGrpSpPr>
          <p:nvPr/>
        </p:nvGrpSpPr>
        <p:grpSpPr bwMode="auto">
          <a:xfrm>
            <a:off x="-1295400" y="61912"/>
            <a:ext cx="9144000" cy="7073900"/>
            <a:chOff x="-768" y="0"/>
            <a:chExt cx="5664" cy="4456"/>
          </a:xfrm>
        </p:grpSpPr>
        <p:sp>
          <p:nvSpPr>
            <p:cNvPr id="9" name="_s1028"/>
            <p:cNvSpPr>
              <a:spLocks noChangeArrowheads="1"/>
            </p:cNvSpPr>
            <p:nvPr/>
          </p:nvSpPr>
          <p:spPr bwMode="auto">
            <a:xfrm flipV="1">
              <a:off x="1504" y="645"/>
              <a:ext cx="1121" cy="1055"/>
            </a:xfrm>
            <a:custGeom>
              <a:avLst/>
              <a:gdLst>
                <a:gd name="G0" fmla="+- 10800 0 0"/>
                <a:gd name="G1" fmla="+- 21600 0 10800"/>
                <a:gd name="G2" fmla="*/ 10800 1 2"/>
                <a:gd name="G3" fmla="+- 21600 0 G2"/>
                <a:gd name="G4" fmla="+/ 10800 21600 2"/>
                <a:gd name="G5" fmla="+/ G1 0 2"/>
                <a:gd name="G6" fmla="*/ 21600 21600 10800"/>
                <a:gd name="G7" fmla="*/ G6 1 2"/>
                <a:gd name="G8" fmla="+- 21600 0 G7"/>
                <a:gd name="G9" fmla="*/ 21600 1 2"/>
                <a:gd name="G10" fmla="+- 10800 0 G9"/>
                <a:gd name="G11" fmla="?: G10 G8 0"/>
                <a:gd name="G12" fmla="?: G10 G7 21600"/>
                <a:gd name="T0" fmla="*/ 16200 w 21600"/>
                <a:gd name="T1" fmla="*/ 10800 h 21600"/>
                <a:gd name="T2" fmla="*/ 10800 w 21600"/>
                <a:gd name="T3" fmla="*/ 21600 h 21600"/>
                <a:gd name="T4" fmla="*/ 5400 w 21600"/>
                <a:gd name="T5" fmla="*/ 10800 h 21600"/>
                <a:gd name="T6" fmla="*/ 10800 w 21600"/>
                <a:gd name="T7" fmla="*/ 0 h 21600"/>
                <a:gd name="T8" fmla="*/ 7200 w 21600"/>
                <a:gd name="T9" fmla="*/ 7200 h 21600"/>
                <a:gd name="T10" fmla="*/ 14400 w 21600"/>
                <a:gd name="T11" fmla="*/ 144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10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99FF"/>
            </a:solidFill>
            <a:ln w="4670" algn="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Stout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Silver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Medal</a:t>
              </a:r>
            </a:p>
          </p:txBody>
        </p:sp>
        <p:sp>
          <p:nvSpPr>
            <p:cNvPr id="10" name="_s1029"/>
            <p:cNvSpPr>
              <a:spLocks noChangeArrowheads="1"/>
            </p:cNvSpPr>
            <p:nvPr/>
          </p:nvSpPr>
          <p:spPr bwMode="auto">
            <a:xfrm flipV="1">
              <a:off x="943" y="1700"/>
              <a:ext cx="2242" cy="105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6699"/>
            </a:solidFill>
            <a:ln w="4670" algn="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Award of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Merit</a:t>
              </a:r>
            </a:p>
          </p:txBody>
        </p:sp>
        <p:sp>
          <p:nvSpPr>
            <p:cNvPr id="11" name="_s1030"/>
            <p:cNvSpPr>
              <a:spLocks noChangeArrowheads="1"/>
            </p:cNvSpPr>
            <p:nvPr/>
          </p:nvSpPr>
          <p:spPr bwMode="auto">
            <a:xfrm flipV="1">
              <a:off x="383" y="2756"/>
              <a:ext cx="3363" cy="1054"/>
            </a:xfrm>
            <a:custGeom>
              <a:avLst/>
              <a:gdLst>
                <a:gd name="G0" fmla="+- 3600 0 0"/>
                <a:gd name="G1" fmla="+- 21600 0 3600"/>
                <a:gd name="G2" fmla="*/ 3600 1 2"/>
                <a:gd name="G3" fmla="+- 21600 0 G2"/>
                <a:gd name="G4" fmla="+/ 3600 21600 2"/>
                <a:gd name="G5" fmla="+/ G1 0 2"/>
                <a:gd name="G6" fmla="*/ 21600 21600 3600"/>
                <a:gd name="G7" fmla="*/ G6 1 2"/>
                <a:gd name="G8" fmla="+- 21600 0 G7"/>
                <a:gd name="G9" fmla="*/ 21600 1 2"/>
                <a:gd name="G10" fmla="+- 3600 0 G9"/>
                <a:gd name="G11" fmla="?: G10 G8 0"/>
                <a:gd name="G12" fmla="?: G10 G7 21600"/>
                <a:gd name="T0" fmla="*/ 19800 w 21600"/>
                <a:gd name="T1" fmla="*/ 10800 h 21600"/>
                <a:gd name="T2" fmla="*/ 10800 w 21600"/>
                <a:gd name="T3" fmla="*/ 21600 h 21600"/>
                <a:gd name="T4" fmla="*/ 1800 w 21600"/>
                <a:gd name="T5" fmla="*/ 10800 h 21600"/>
                <a:gd name="T6" fmla="*/ 10800 w 21600"/>
                <a:gd name="T7" fmla="*/ 0 h 21600"/>
                <a:gd name="T8" fmla="*/ 3600 w 21600"/>
                <a:gd name="T9" fmla="*/ 3600 h 21600"/>
                <a:gd name="T10" fmla="*/ 18000 w 21600"/>
                <a:gd name="T11" fmla="*/ 18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600" y="21600"/>
                  </a:lnTo>
                  <a:lnTo>
                    <a:pt x="180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66"/>
            </a:solidFill>
            <a:ln w="4670" algn="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Honorable Mention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837" y="144"/>
              <a:ext cx="4059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American Hemerocallis Society “Pyramid of Awards”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4118" y="2793"/>
              <a:ext cx="1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603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72518"/>
            <a:ext cx="8640510" cy="6480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7848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 Honorable Mention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‘Mark’s Bouquet’ (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Agosta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791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Joe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Agosta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‘Eat Our Wake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Pinta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Heads’ (Bachman)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Tee Money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EatOurWakePintaHeads Tee ima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61" y="1828800"/>
            <a:ext cx="6236677" cy="4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3276600"/>
            <a:ext cx="6324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2013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Ophelia Taylor </a:t>
            </a:r>
            <a:br>
              <a:rPr lang="en-US" sz="4000" b="1" dirty="0">
                <a:latin typeface="Arial" pitchFamily="34" charset="0"/>
                <a:cs typeface="Arial" pitchFamily="34" charset="0"/>
              </a:rPr>
            </a:br>
            <a:r>
              <a:rPr lang="en-US" sz="4000" b="1" dirty="0">
                <a:latin typeface="Arial" pitchFamily="34" charset="0"/>
                <a:cs typeface="Arial" pitchFamily="34" charset="0"/>
              </a:rPr>
              <a:t>Horticulture Award</a:t>
            </a:r>
          </a:p>
          <a:p>
            <a:endParaRPr lang="en-US" dirty="0"/>
          </a:p>
        </p:txBody>
      </p:sp>
      <p:pic>
        <p:nvPicPr>
          <p:cNvPr id="6" name="Picture 4" descr="logo500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6502" y="565666"/>
            <a:ext cx="267859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45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15" y="304800"/>
            <a:ext cx="8681557" cy="62621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457200"/>
            <a:ext cx="7315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‘Jazz at the Wool Club’ (Bachman)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Chris Petersen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54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7015"/>
            <a:ext cx="7301533" cy="6705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5257800"/>
            <a:ext cx="5486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‘Woman’s Scorn’ (Bachman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Chris Petersen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76" y="1271357"/>
            <a:ext cx="8109247" cy="5573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3628" y="76200"/>
            <a:ext cx="7315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‘Aliquippa’ (Baxter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Tim Herrington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097" y="7993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‘A Few Good Men’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Bell)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Eddie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Raye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Andrews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612" y="1219200"/>
            <a:ext cx="6726169" cy="554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19213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‘Can’t Believe My Eyes’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(Bell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Mary &amp; Jim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Netherton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950" y="1475156"/>
            <a:ext cx="5372100" cy="53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7308" y="76200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‘Sycamore Southern Girl’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(Bell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Mary &amp; Jim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Netherton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447800"/>
            <a:ext cx="5181600" cy="53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‘Valdosta Again’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(Bell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Julie Covington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12" y="1600200"/>
            <a:ext cx="745417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ottedFever Tee im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303020"/>
            <a:ext cx="6172200" cy="5554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54102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28800" y="152400"/>
            <a:ext cx="5715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‘Spotted Fever’ (Brown-Oakes)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Image by Tee Money</a:t>
            </a:r>
          </a:p>
        </p:txBody>
      </p:sp>
    </p:spTree>
    <p:extLst>
      <p:ext uri="{BB962C8B-B14F-4D97-AF65-F5344CB8AC3E}">
        <p14:creationId xmlns:p14="http://schemas.microsoft.com/office/powerpoint/2010/main" val="304393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381000"/>
            <a:ext cx="739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‘Kaleidoscopic Intrigue’ (Carpenter)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Heidi Douglas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3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8673" y="4572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Idoo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Voodoo’ (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Cochenour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Pat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Cochenour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300" y="1676400"/>
            <a:ext cx="5867400" cy="495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2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AHS Photo &amp; Video Awards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2014 Photography Committee: Andrea Weaver (KS), Chair; Oliver </a:t>
            </a:r>
            <a:r>
              <a:rPr lang="en-US" sz="3600" dirty="0" err="1" smtClean="0"/>
              <a:t>Billingslea</a:t>
            </a:r>
            <a:r>
              <a:rPr lang="en-US" sz="3600" dirty="0" smtClean="0"/>
              <a:t> (AL); Harry Gregory (KS) &amp; Nikki Schmith (IL)</a:t>
            </a:r>
          </a:p>
          <a:p>
            <a:r>
              <a:rPr lang="en-US" sz="3600" dirty="0" smtClean="0"/>
              <a:t>580 entries</a:t>
            </a:r>
          </a:p>
          <a:p>
            <a:r>
              <a:rPr lang="en-US" sz="3600" dirty="0" smtClean="0"/>
              <a:t>No entries for the Sarah Sikes Sequence Award or the Youth Beginner division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3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4895850" cy="652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0" y="2286000"/>
            <a:ext cx="36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Honorable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Mention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‘Little Lemon Twist’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Cochenour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Mary Ann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Pruden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4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24" y="317619"/>
            <a:ext cx="5425440" cy="62040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8917" y="1981200"/>
            <a:ext cx="3276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‘Barbara White’ (Culver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Melodye Campbell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854" y="228600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‘Sun Panda’ (Culver)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Bryan Culver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1026" name="Picture 2" descr="Sun Pa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54" y="1724168"/>
            <a:ext cx="64262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3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GENCY HEIGHTS Nikkiima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6215"/>
            <a:ext cx="5078839" cy="6771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800" y="2438400"/>
            <a:ext cx="3886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</a:p>
          <a:p>
            <a:pPr algn="ctr"/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‘Regency Heights’ 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(H. Dougherty)</a:t>
            </a:r>
          </a:p>
          <a:p>
            <a:pPr algn="ctr"/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Nikki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Schmith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57200"/>
            <a:ext cx="7315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‘Browns Ferry Sheer Magic’ (Douglas)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524000"/>
            <a:ext cx="5096470" cy="5109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59436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Heidi Douglas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7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" y="609600"/>
            <a:ext cx="5791200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9034" y="2438400"/>
            <a:ext cx="33449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‘Browns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Ferry Sweetheart’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Douglas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Heidi Douglas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5334000"/>
            <a:ext cx="548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‘Yankee Princess’ (Douglas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Heidi Douglas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4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t Your Net - Kyle -vertical clum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457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2438400"/>
            <a:ext cx="4191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‘Cast Your Net’ (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Emmerich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Kyle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Billadeau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4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liverer Emmerich ima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75064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81000"/>
            <a:ext cx="7315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‘Deliverer’ (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Emmerich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Karol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Emmerich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0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293" y="3243"/>
            <a:ext cx="7159413" cy="68547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3810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‘Coach’s Hot Lips’ (J. George)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0" y="5943600"/>
            <a:ext cx="2665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Jesse George</a:t>
            </a:r>
          </a:p>
        </p:txBody>
      </p:sp>
    </p:spTree>
    <p:extLst>
      <p:ext uri="{BB962C8B-B14F-4D97-AF65-F5344CB8AC3E}">
        <p14:creationId xmlns:p14="http://schemas.microsoft.com/office/powerpoint/2010/main" val="390424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Mildred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Schlumpf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Photography Awards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574042"/>
            <a:ext cx="2971800" cy="5128477"/>
          </a:xfrm>
        </p:spPr>
      </p:pic>
      <p:sp>
        <p:nvSpPr>
          <p:cNvPr id="5" name="TextBox 4"/>
          <p:cNvSpPr txBox="1"/>
          <p:nvPr/>
        </p:nvSpPr>
        <p:spPr>
          <a:xfrm>
            <a:off x="3962400" y="2057400"/>
            <a:ext cx="480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Sponsored by Region 6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Mildred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Schlumpf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served as the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AHS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Slide Librarian for many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years. </a:t>
            </a:r>
          </a:p>
          <a:p>
            <a:pPr algn="ctr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1983, she won the 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Helen Field Fischer Award.</a:t>
            </a:r>
          </a:p>
          <a:p>
            <a:pPr algn="ctr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6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1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800" y="2362200"/>
            <a:ext cx="3810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‘Heavenly White Lightening’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Gossard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Chris Petersen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6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‘Miss Piggy’ (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Gossard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Julie Covington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490" y="1676400"/>
            <a:ext cx="5577019" cy="47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‘Blue Eyed Bandit’ (D. Hansen)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803" y="1295400"/>
            <a:ext cx="6584394" cy="5458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60198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Image by Julie Covington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‘Hello Screamer’ (D. Hansen)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Chris Petersen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348" y="1600200"/>
            <a:ext cx="6623304" cy="49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5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Maryzell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 (D. Hansen)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Julie Covington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657712"/>
            <a:ext cx="5632926" cy="51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628028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6488" y="2362200"/>
            <a:ext cx="278751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Honorable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Mention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‘Seduced’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Hansen)</a:t>
            </a:r>
          </a:p>
          <a:p>
            <a:pPr algn="ctr"/>
            <a:r>
              <a:rPr lang="en-US" sz="1400" b="1" dirty="0" smtClean="0"/>
              <a:t>Image by Chris Petersen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9988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‘Carolyn’s Curls’ (Herr)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Don Herr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51" y="1752600"/>
            <a:ext cx="7238149" cy="48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‘Roger Herr’ (Herr)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354181"/>
            <a:ext cx="7772400" cy="51841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5791200"/>
            <a:ext cx="2590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Don Herr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‘Star Poly’ (Herr)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94" y="1334489"/>
            <a:ext cx="8277924" cy="5521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2200" y="5791200"/>
            <a:ext cx="23457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Don Herr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68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‘Cotton Candy Cupcake’ (T. Herrington)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ottonCandyCupcake Tee im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295400"/>
            <a:ext cx="5486400" cy="4979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5400" y="56388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Tee Money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57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2014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Mildred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Schlumpf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Award Single Bloom</a:t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Claude Carpenter, Region 5</a:t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‘Green Inferno’</a:t>
            </a:r>
            <a:endParaRPr lang="en-US" sz="2800" dirty="0"/>
          </a:p>
        </p:txBody>
      </p:sp>
      <p:pic>
        <p:nvPicPr>
          <p:cNvPr id="1026" name="Picture 2" descr="C:\Users\Melodye\Downloads\3rdplaceSchlumpfsingle Green Inferno by Claude Carpen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08333"/>
            <a:ext cx="42672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9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‘Vanilla Gorilla’ (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Huben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62" y="1439015"/>
            <a:ext cx="7899875" cy="5266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8674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Marlene Harmon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3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early A Thrill ClaudeCarpent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752138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5181600"/>
            <a:ext cx="7162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‘Clearly a Thrill’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(J. Joiner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Claude Carpenter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32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" y="76200"/>
            <a:ext cx="9035415" cy="6787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257800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‘Georgia Gee Whiz’ (J. Joiner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Jan Joiner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6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04800"/>
            <a:ext cx="853440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181600"/>
            <a:ext cx="7315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‘Circus Truffle’ (Kirchhoff)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Chris Petersen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0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‘Hotter than July’ (Kirchhoff)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Julie Covington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22" y="1676400"/>
            <a:ext cx="7773570" cy="47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76" y="0"/>
            <a:ext cx="759164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6176" y="76200"/>
            <a:ext cx="759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‘Seattle Dreaming’ (Kirchhoff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Richard Rosen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9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‘August Wedding’ (P.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Korth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&amp; L.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Korth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 descr="August Wedding Korth 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219200"/>
            <a:ext cx="6120580" cy="5473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0600" y="62484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Phil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Korth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2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ktoberfest Sue Brown 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687" y="0"/>
            <a:ext cx="780462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381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‘Oktoberfest’ (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Maryott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Sue Brown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3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37032"/>
            <a:ext cx="6902153" cy="6761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199" y="5351775"/>
            <a:ext cx="5378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‘Double Old Ivory’ (J. Miles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Chris Petersen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1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" y="0"/>
            <a:ext cx="913806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1816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‘Eli Murphy’ (J. Murphy)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Margo Reed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3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3600" b="1" dirty="0"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2014 </a:t>
            </a:r>
            <a:br>
              <a:rPr lang="en-US" sz="3600" b="1" dirty="0" smtClean="0"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Mildred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Schlumpf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Landscape Award</a:t>
            </a:r>
            <a:br>
              <a:rPr lang="en-US" sz="3600" b="1" dirty="0" smtClean="0"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Paul Owen, Region 15</a:t>
            </a:r>
            <a:r>
              <a:rPr lang="en-US" b="1" dirty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7906322" cy="4830763"/>
          </a:xfrm>
        </p:spPr>
      </p:pic>
    </p:spTree>
    <p:extLst>
      <p:ext uri="{BB962C8B-B14F-4D97-AF65-F5344CB8AC3E}">
        <p14:creationId xmlns:p14="http://schemas.microsoft.com/office/powerpoint/2010/main" val="25679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Vey’ (Owen)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Paul Owen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487" y="1612106"/>
            <a:ext cx="5153025" cy="513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2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44979"/>
            <a:ext cx="5431386" cy="6379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12570" y="2514600"/>
            <a:ext cx="36314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Honorable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Mention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‘Vicky’s Radiance’ (Owen)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Paul Owen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0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152400"/>
            <a:ext cx="8763000" cy="6572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181600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‘Lady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Alvatine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(Petit)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Patrick Guidry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ffles Have Ripples Claude Carpent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0"/>
            <a:ext cx="776931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381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‘Ruffles have Ripples’ (Petit)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Claude Carpenter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48" y="125567"/>
            <a:ext cx="7080504" cy="67324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3810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‘Ruffles and Ribbons’ (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Polston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60960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Chris Petersen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56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‘White Chocolate’ (Reed)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Julie Covington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77" y="1589213"/>
            <a:ext cx="8900445" cy="516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5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293" y="1463479"/>
            <a:ext cx="5633413" cy="5312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‘Scarlet Pimpernel’ (Ripley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Nan Ripley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15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4933950" cy="657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2438400"/>
            <a:ext cx="38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Honorable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Mention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‘Kathy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Macartney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N. Roberts)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Joe Hawkins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90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90" y="152400"/>
            <a:ext cx="8594852" cy="64461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57912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Chris Petersen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304800"/>
            <a:ext cx="5212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‘Legs Limmer’ (N. Roberts)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‘Passion’s Promise’ (Sayers)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Chris Petersen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541" y="1676400"/>
            <a:ext cx="5256917" cy="485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2014 Multi-bloom Award</a:t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Charles Harper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Region 2</a:t>
            </a:r>
            <a:br>
              <a:rPr lang="en-US" sz="2800" b="1" dirty="0"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latin typeface="Arial" pitchFamily="34" charset="0"/>
                <a:cs typeface="Arial" pitchFamily="34" charset="0"/>
              </a:rPr>
              <a:t>‘Jerry Nettles’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1stplaceMulti Jerry Nettles by Charles Harp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1524000"/>
            <a:ext cx="8088549" cy="5159339"/>
          </a:xfrm>
        </p:spPr>
      </p:pic>
    </p:spTree>
    <p:extLst>
      <p:ext uri="{BB962C8B-B14F-4D97-AF65-F5344CB8AC3E}">
        <p14:creationId xmlns:p14="http://schemas.microsoft.com/office/powerpoint/2010/main" val="148129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‘Flying Down to Rio’ (B. Schwarz)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0" y="1600200"/>
            <a:ext cx="6324600" cy="4743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57150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Melodye Campbell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‘Hurricane Bob’ (B. Schwarz)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Julie Covington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HURRICANE BOB SCHWARZ Covington 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1690" y="1752600"/>
            <a:ext cx="5540619" cy="477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9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789" y="20231"/>
            <a:ext cx="7186422" cy="6837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381000"/>
            <a:ext cx="7315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Topguns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Molten Lava’ (B. Scott)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Chris Petersen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48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‘Crossfire’ (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Stadler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J.D.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Stadler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rossfire Stadler 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0575" y="1600200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63675"/>
            <a:ext cx="7010400" cy="6743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381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‘Fiji’ (Stamile)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Julie Covington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5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89019"/>
            <a:ext cx="5943600" cy="6637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2362200"/>
            <a:ext cx="2971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Honorable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Mention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‘New Paradigm’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(P. Stamile)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Julie Covington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‘Violet Becomes You’ (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Stamile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VioletBecomesYou Tee image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295400"/>
            <a:ext cx="4724400" cy="4370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7383" y="59436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Tee Money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13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lterKennedy Tee 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402364"/>
            <a:ext cx="5792853" cy="59344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3600" y="2362200"/>
            <a:ext cx="312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Honorable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Mention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‘Walter Kennedy’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Stamile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Tee Money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3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‘Boogie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Woogie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Blues’ (G.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Stamile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Julie Covington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735" y="1600200"/>
            <a:ext cx="5894018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4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‘Broadway Raves’ (G.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Stamile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Julie Covington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562" y="1828800"/>
            <a:ext cx="5448300" cy="480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9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lodye\Downloads\2nd place Artistic ORANGUTAN John Stah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691496"/>
            <a:ext cx="6269273" cy="501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7636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 Artistic Image Award</a:t>
            </a:r>
            <a:b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John Stahl, Region 4</a:t>
            </a:r>
            <a:b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‘Orangutan’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tuesque clump GilStelterima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213"/>
            <a:ext cx="9144000" cy="60797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381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‘Statuesque’ (Stout)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by Gil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Stelter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3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128"/>
            <a:ext cx="5638800" cy="67313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3600" y="2362200"/>
            <a:ext cx="3124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Honorable Mention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‘Eskimo Kisses’ (Trimmer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Julie Covington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86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Honorable Mention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‘Lemon Go Lightly’ (J. Trimmer)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by Jane Trimmer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emon_Go_Lightly Jane Trimmer 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530033"/>
            <a:ext cx="6019800" cy="53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257800" y="4552950"/>
            <a:ext cx="37338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/>
              <a:t>First official “Stamp of Approval”</a:t>
            </a:r>
          </a:p>
          <a:p>
            <a:pPr algn="ctr" eaLnBrk="1" hangingPunct="1"/>
            <a:r>
              <a:rPr lang="en-US" sz="1600" b="1" dirty="0"/>
              <a:t>Judges vote for up to 12 as observed in their regions </a:t>
            </a:r>
          </a:p>
          <a:p>
            <a:pPr algn="ctr" eaLnBrk="1" hangingPunct="1"/>
            <a:r>
              <a:rPr lang="en-US" sz="1600" b="1" dirty="0"/>
              <a:t>20 votes from 4 regions</a:t>
            </a:r>
          </a:p>
          <a:p>
            <a:pPr eaLnBrk="1" hangingPunct="1"/>
            <a:endParaRPr lang="en-US" sz="1600" b="1" dirty="0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318125" y="2627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4953000" y="2819400"/>
            <a:ext cx="38862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/>
              <a:t>HM winners automatically move up to AM list 3 years later</a:t>
            </a:r>
          </a:p>
          <a:p>
            <a:pPr algn="ctr" eaLnBrk="1" hangingPunct="1"/>
            <a:r>
              <a:rPr lang="en-US" sz="1600" b="1" dirty="0"/>
              <a:t>Garden judges vote for up to 12 as observed in their regions</a:t>
            </a:r>
          </a:p>
          <a:p>
            <a:pPr algn="ctr" eaLnBrk="1" hangingPunct="1"/>
            <a:r>
              <a:rPr lang="en-US" sz="1600" b="1" dirty="0"/>
              <a:t>Eligible for 3 years</a:t>
            </a:r>
          </a:p>
          <a:p>
            <a:pPr algn="ctr" eaLnBrk="1" hangingPunct="1"/>
            <a:endParaRPr lang="en-US" sz="1600" b="1" dirty="0"/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5470525" y="1103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5105400" y="990600"/>
            <a:ext cx="3216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1600" b="1" dirty="0">
              <a:solidFill>
                <a:srgbClr val="339966"/>
              </a:solidFill>
            </a:endParaRPr>
          </a:p>
        </p:txBody>
      </p:sp>
      <p:pic>
        <p:nvPicPr>
          <p:cNvPr id="1038" name="Picture 14" descr="SilverMedal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335088"/>
            <a:ext cx="121920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4800600" y="1049338"/>
            <a:ext cx="404177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 dirty="0"/>
              <a:t>Top cultivar award</a:t>
            </a:r>
          </a:p>
          <a:p>
            <a:pPr algn="ctr"/>
            <a:r>
              <a:rPr lang="en-US" sz="1800" b="1" dirty="0"/>
              <a:t>Eligible for 3 years</a:t>
            </a:r>
          </a:p>
          <a:p>
            <a:pPr algn="ctr"/>
            <a:r>
              <a:rPr lang="en-US" sz="1800" b="1" dirty="0"/>
              <a:t>Judges vote for one cultivar as </a:t>
            </a:r>
          </a:p>
          <a:p>
            <a:pPr algn="ctr"/>
            <a:r>
              <a:rPr lang="en-US" sz="1800" b="1" dirty="0"/>
              <a:t>Observed in their region or in a National tour garden</a:t>
            </a:r>
          </a:p>
        </p:txBody>
      </p:sp>
      <p:grpSp>
        <p:nvGrpSpPr>
          <p:cNvPr id="8" name="Diagram 2"/>
          <p:cNvGrpSpPr>
            <a:grpSpLocks/>
          </p:cNvGrpSpPr>
          <p:nvPr/>
        </p:nvGrpSpPr>
        <p:grpSpPr bwMode="auto">
          <a:xfrm>
            <a:off x="-1295400" y="61912"/>
            <a:ext cx="9144000" cy="7073900"/>
            <a:chOff x="-768" y="0"/>
            <a:chExt cx="5664" cy="4456"/>
          </a:xfrm>
        </p:grpSpPr>
        <p:sp>
          <p:nvSpPr>
            <p:cNvPr id="9" name="_s1028"/>
            <p:cNvSpPr>
              <a:spLocks noChangeArrowheads="1"/>
            </p:cNvSpPr>
            <p:nvPr/>
          </p:nvSpPr>
          <p:spPr bwMode="auto">
            <a:xfrm flipV="1">
              <a:off x="1504" y="645"/>
              <a:ext cx="1121" cy="1055"/>
            </a:xfrm>
            <a:custGeom>
              <a:avLst/>
              <a:gdLst>
                <a:gd name="G0" fmla="+- 10800 0 0"/>
                <a:gd name="G1" fmla="+- 21600 0 10800"/>
                <a:gd name="G2" fmla="*/ 10800 1 2"/>
                <a:gd name="G3" fmla="+- 21600 0 G2"/>
                <a:gd name="G4" fmla="+/ 10800 21600 2"/>
                <a:gd name="G5" fmla="+/ G1 0 2"/>
                <a:gd name="G6" fmla="*/ 21600 21600 10800"/>
                <a:gd name="G7" fmla="*/ G6 1 2"/>
                <a:gd name="G8" fmla="+- 21600 0 G7"/>
                <a:gd name="G9" fmla="*/ 21600 1 2"/>
                <a:gd name="G10" fmla="+- 10800 0 G9"/>
                <a:gd name="G11" fmla="?: G10 G8 0"/>
                <a:gd name="G12" fmla="?: G10 G7 21600"/>
                <a:gd name="T0" fmla="*/ 16200 w 21600"/>
                <a:gd name="T1" fmla="*/ 10800 h 21600"/>
                <a:gd name="T2" fmla="*/ 10800 w 21600"/>
                <a:gd name="T3" fmla="*/ 21600 h 21600"/>
                <a:gd name="T4" fmla="*/ 5400 w 21600"/>
                <a:gd name="T5" fmla="*/ 10800 h 21600"/>
                <a:gd name="T6" fmla="*/ 10800 w 21600"/>
                <a:gd name="T7" fmla="*/ 0 h 21600"/>
                <a:gd name="T8" fmla="*/ 7200 w 21600"/>
                <a:gd name="T9" fmla="*/ 7200 h 21600"/>
                <a:gd name="T10" fmla="*/ 14400 w 21600"/>
                <a:gd name="T11" fmla="*/ 144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10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99FF"/>
            </a:solidFill>
            <a:ln w="4670" algn="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Stout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Silver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Medal</a:t>
              </a:r>
            </a:p>
          </p:txBody>
        </p:sp>
        <p:sp>
          <p:nvSpPr>
            <p:cNvPr id="10" name="_s1029"/>
            <p:cNvSpPr>
              <a:spLocks noChangeArrowheads="1"/>
            </p:cNvSpPr>
            <p:nvPr/>
          </p:nvSpPr>
          <p:spPr bwMode="auto">
            <a:xfrm flipV="1">
              <a:off x="943" y="1700"/>
              <a:ext cx="2242" cy="105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6699"/>
            </a:solidFill>
            <a:ln w="4670" algn="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Award of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Merit</a:t>
              </a:r>
            </a:p>
          </p:txBody>
        </p:sp>
        <p:sp>
          <p:nvSpPr>
            <p:cNvPr id="11" name="_s1030"/>
            <p:cNvSpPr>
              <a:spLocks noChangeArrowheads="1"/>
            </p:cNvSpPr>
            <p:nvPr/>
          </p:nvSpPr>
          <p:spPr bwMode="auto">
            <a:xfrm flipV="1">
              <a:off x="383" y="2756"/>
              <a:ext cx="3363" cy="1054"/>
            </a:xfrm>
            <a:custGeom>
              <a:avLst/>
              <a:gdLst>
                <a:gd name="G0" fmla="+- 3600 0 0"/>
                <a:gd name="G1" fmla="+- 21600 0 3600"/>
                <a:gd name="G2" fmla="*/ 3600 1 2"/>
                <a:gd name="G3" fmla="+- 21600 0 G2"/>
                <a:gd name="G4" fmla="+/ 3600 21600 2"/>
                <a:gd name="G5" fmla="+/ G1 0 2"/>
                <a:gd name="G6" fmla="*/ 21600 21600 3600"/>
                <a:gd name="G7" fmla="*/ G6 1 2"/>
                <a:gd name="G8" fmla="+- 21600 0 G7"/>
                <a:gd name="G9" fmla="*/ 21600 1 2"/>
                <a:gd name="G10" fmla="+- 3600 0 G9"/>
                <a:gd name="G11" fmla="?: G10 G8 0"/>
                <a:gd name="G12" fmla="?: G10 G7 21600"/>
                <a:gd name="T0" fmla="*/ 19800 w 21600"/>
                <a:gd name="T1" fmla="*/ 10800 h 21600"/>
                <a:gd name="T2" fmla="*/ 10800 w 21600"/>
                <a:gd name="T3" fmla="*/ 21600 h 21600"/>
                <a:gd name="T4" fmla="*/ 1800 w 21600"/>
                <a:gd name="T5" fmla="*/ 10800 h 21600"/>
                <a:gd name="T6" fmla="*/ 10800 w 21600"/>
                <a:gd name="T7" fmla="*/ 0 h 21600"/>
                <a:gd name="T8" fmla="*/ 3600 w 21600"/>
                <a:gd name="T9" fmla="*/ 3600 h 21600"/>
                <a:gd name="T10" fmla="*/ 18000 w 21600"/>
                <a:gd name="T11" fmla="*/ 180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600" y="21600"/>
                  </a:lnTo>
                  <a:lnTo>
                    <a:pt x="180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66"/>
            </a:solidFill>
            <a:ln w="4670" algn="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Honorable Mention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837" y="144"/>
              <a:ext cx="4059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American Hemerocallis Society “Pyramid of Awards”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4118" y="2793"/>
              <a:ext cx="1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17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0"/>
            <a:ext cx="49942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6616" y="1842195"/>
            <a:ext cx="40009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2013 Award of Merit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‘Texas Kaleidoscope’ (Carpenter)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Image by Julie Covington</a:t>
            </a:r>
          </a:p>
        </p:txBody>
      </p:sp>
    </p:spTree>
    <p:extLst>
      <p:ext uri="{BB962C8B-B14F-4D97-AF65-F5344CB8AC3E}">
        <p14:creationId xmlns:p14="http://schemas.microsoft.com/office/powerpoint/2010/main" val="349995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8600"/>
            <a:ext cx="822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2013 Award of Merit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‘Rose F. Kennedy’ 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Doorakian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Photo by Julie Covington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06" y="1363256"/>
            <a:ext cx="6982887" cy="52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29" y="15667"/>
            <a:ext cx="7696200" cy="6753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 Award of Merit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‘Jelly Filled Donut’ (N. Eller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by Julie Covington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9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7" y="0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7800" y="1600200"/>
            <a:ext cx="3810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2013 Award of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Merit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‘Heavenly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Dragon Fire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’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Gossard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Image by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Kathy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Rinke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6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402" y="76200"/>
            <a:ext cx="6657975" cy="6657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589" y="5181600"/>
            <a:ext cx="8229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 Award of Merit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‘White Eyes Pink Dragon’ (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Gossard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by Julie Covington</a:t>
            </a:r>
          </a:p>
        </p:txBody>
      </p:sp>
    </p:spTree>
    <p:extLst>
      <p:ext uri="{BB962C8B-B14F-4D97-AF65-F5344CB8AC3E}">
        <p14:creationId xmlns:p14="http://schemas.microsoft.com/office/powerpoint/2010/main" val="17072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ON FLAMINGO - flow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01" y="0"/>
            <a:ext cx="722619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762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 Award of Merit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‘Neon Flamingo’ (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Gossard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by Bill Monroe</a:t>
            </a:r>
          </a:p>
        </p:txBody>
      </p:sp>
    </p:spTree>
    <p:extLst>
      <p:ext uri="{BB962C8B-B14F-4D97-AF65-F5344CB8AC3E}">
        <p14:creationId xmlns:p14="http://schemas.microsoft.com/office/powerpoint/2010/main" val="1164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14888</TotalTime>
  <Words>2191</Words>
  <Application>Microsoft Office PowerPoint</Application>
  <PresentationFormat>On-screen Show (4:3)</PresentationFormat>
  <Paragraphs>582</Paragraphs>
  <Slides>121</Slides>
  <Notes>121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2" baseType="lpstr">
      <vt:lpstr>Office Theme</vt:lpstr>
      <vt:lpstr>PowerPoint Presentation</vt:lpstr>
      <vt:lpstr>2013 Tri-color Medal</vt:lpstr>
      <vt:lpstr>PowerPoint Presentation</vt:lpstr>
      <vt:lpstr>2014 AHS Photo &amp; Video Awards</vt:lpstr>
      <vt:lpstr>Mildred Schlumpf  Photography Awards</vt:lpstr>
      <vt:lpstr>2014 Mildred Schlumpf Award Single Bloom Claude Carpenter, Region 5 ‘Green Inferno’</vt:lpstr>
      <vt:lpstr>   2014  Mildred Schlumpf Landscape Award Paul Owen, Region 15 </vt:lpstr>
      <vt:lpstr> 2014 Multi-bloom Award Charles Harper, Region 2 ‘Jerry Nettles’   </vt:lpstr>
      <vt:lpstr>2014 Artistic Image Award John Stahl, Region 4 ‘Orangutan’</vt:lpstr>
      <vt:lpstr>2014 Lazarus Memorial Award for best video recording</vt:lpstr>
      <vt:lpstr>PowerPoint Presentation</vt:lpstr>
      <vt:lpstr> 2014 Youth Awards </vt:lpstr>
      <vt:lpstr>PowerPoint Presentation</vt:lpstr>
      <vt:lpstr>PowerPoint Presentation</vt:lpstr>
      <vt:lpstr>PowerPoint Presentation</vt:lpstr>
      <vt:lpstr>Junior Citation Awards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AHS Specialty Awards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2014 Convention Awards</vt:lpstr>
      <vt:lpstr>AHS Service &amp; Personal Awards</vt:lpstr>
      <vt:lpstr>Many thanks to all the talented AHS photographers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Melodye</dc:creator>
  <cp:lastModifiedBy>Claude Carpenter</cp:lastModifiedBy>
  <cp:revision>330</cp:revision>
  <dcterms:created xsi:type="dcterms:W3CDTF">2012-03-27T23:41:57Z</dcterms:created>
  <dcterms:modified xsi:type="dcterms:W3CDTF">2015-03-17T23:37:17Z</dcterms:modified>
</cp:coreProperties>
</file>