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90"/>
  </p:notesMasterIdLst>
  <p:sldIdLst>
    <p:sldId id="256" r:id="rId2"/>
    <p:sldId id="348" r:id="rId3"/>
    <p:sldId id="328" r:id="rId4"/>
    <p:sldId id="270" r:id="rId5"/>
    <p:sldId id="309" r:id="rId6"/>
    <p:sldId id="314" r:id="rId7"/>
    <p:sldId id="317" r:id="rId8"/>
    <p:sldId id="354" r:id="rId9"/>
    <p:sldId id="261" r:id="rId10"/>
    <p:sldId id="263" r:id="rId11"/>
    <p:sldId id="276" r:id="rId12"/>
    <p:sldId id="371" r:id="rId13"/>
    <p:sldId id="392" r:id="rId14"/>
    <p:sldId id="319" r:id="rId15"/>
    <p:sldId id="394" r:id="rId16"/>
    <p:sldId id="266" r:id="rId17"/>
    <p:sldId id="395" r:id="rId18"/>
    <p:sldId id="382" r:id="rId19"/>
    <p:sldId id="383" r:id="rId20"/>
    <p:sldId id="390" r:id="rId21"/>
    <p:sldId id="306" r:id="rId22"/>
    <p:sldId id="378" r:id="rId23"/>
    <p:sldId id="393" r:id="rId24"/>
    <p:sldId id="264" r:id="rId25"/>
    <p:sldId id="363" r:id="rId26"/>
    <p:sldId id="362" r:id="rId27"/>
    <p:sldId id="375" r:id="rId28"/>
    <p:sldId id="389" r:id="rId29"/>
    <p:sldId id="300" r:id="rId30"/>
    <p:sldId id="323" r:id="rId31"/>
    <p:sldId id="302" r:id="rId32"/>
    <p:sldId id="268" r:id="rId33"/>
    <p:sldId id="391" r:id="rId34"/>
    <p:sldId id="358" r:id="rId35"/>
    <p:sldId id="388" r:id="rId36"/>
    <p:sldId id="287" r:id="rId37"/>
    <p:sldId id="380" r:id="rId38"/>
    <p:sldId id="262" r:id="rId39"/>
    <p:sldId id="357" r:id="rId40"/>
    <p:sldId id="345" r:id="rId41"/>
    <p:sldId id="277" r:id="rId42"/>
    <p:sldId id="368" r:id="rId43"/>
    <p:sldId id="273" r:id="rId44"/>
    <p:sldId id="297" r:id="rId45"/>
    <p:sldId id="360" r:id="rId46"/>
    <p:sldId id="327" r:id="rId47"/>
    <p:sldId id="381" r:id="rId48"/>
    <p:sldId id="399" r:id="rId49"/>
    <p:sldId id="386" r:id="rId50"/>
    <p:sldId id="339" r:id="rId51"/>
    <p:sldId id="341" r:id="rId52"/>
    <p:sldId id="284" r:id="rId53"/>
    <p:sldId id="356" r:id="rId54"/>
    <p:sldId id="365" r:id="rId55"/>
    <p:sldId id="271" r:id="rId56"/>
    <p:sldId id="370" r:id="rId57"/>
    <p:sldId id="367" r:id="rId58"/>
    <p:sldId id="369" r:id="rId59"/>
    <p:sldId id="379" r:id="rId60"/>
    <p:sldId id="384" r:id="rId61"/>
    <p:sldId id="373" r:id="rId62"/>
    <p:sldId id="398" r:id="rId63"/>
    <p:sldId id="396" r:id="rId64"/>
    <p:sldId id="376" r:id="rId65"/>
    <p:sldId id="320" r:id="rId66"/>
    <p:sldId id="286" r:id="rId67"/>
    <p:sldId id="397" r:id="rId68"/>
    <p:sldId id="295" r:id="rId69"/>
    <p:sldId id="272" r:id="rId70"/>
    <p:sldId id="364" r:id="rId71"/>
    <p:sldId id="366" r:id="rId72"/>
    <p:sldId id="293" r:id="rId73"/>
    <p:sldId id="298" r:id="rId74"/>
    <p:sldId id="289" r:id="rId75"/>
    <p:sldId id="377" r:id="rId76"/>
    <p:sldId id="283" r:id="rId77"/>
    <p:sldId id="374" r:id="rId78"/>
    <p:sldId id="292" r:id="rId79"/>
    <p:sldId id="279" r:id="rId80"/>
    <p:sldId id="351" r:id="rId81"/>
    <p:sldId id="288" r:id="rId82"/>
    <p:sldId id="343" r:id="rId83"/>
    <p:sldId id="372" r:id="rId84"/>
    <p:sldId id="333" r:id="rId85"/>
    <p:sldId id="340" r:id="rId86"/>
    <p:sldId id="313" r:id="rId87"/>
    <p:sldId id="352" r:id="rId88"/>
    <p:sldId id="387" r:id="rId8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DCD03"/>
    <a:srgbClr val="FF5815"/>
    <a:srgbClr val="66CCFF"/>
    <a:srgbClr val="2AE6C2"/>
    <a:srgbClr val="8D2CA0"/>
    <a:srgbClr val="9F5FCF"/>
    <a:srgbClr val="C57DD9"/>
    <a:srgbClr val="12EC4B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>
      <p:cViewPr>
        <p:scale>
          <a:sx n="91" d="100"/>
          <a:sy n="91" d="100"/>
        </p:scale>
        <p:origin x="-954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7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167DB-18A2-4DE4-B2B0-BD388ABB38F7}" type="datetimeFigureOut">
              <a:rPr lang="en-US" smtClean="0"/>
              <a:t>3/28/2015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492D8-144D-4207-8735-1EC6DA24B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3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492D8-144D-4207-8735-1EC6DA24B69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65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86D4-4AC2-4B46-B114-36F90B64D9BD}" type="datetimeFigureOut">
              <a:rPr lang="en-US" smtClean="0"/>
              <a:t>3/28/2015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0D81-FF64-4FF5-99C4-B3F3D60312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86D4-4AC2-4B46-B114-36F90B64D9BD}" type="datetimeFigureOut">
              <a:rPr lang="en-US" smtClean="0"/>
              <a:t>3/28/2015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0D81-FF64-4FF5-99C4-B3F3D60312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86D4-4AC2-4B46-B114-36F90B64D9BD}" type="datetimeFigureOut">
              <a:rPr lang="en-US" smtClean="0"/>
              <a:t>3/28/2015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0D81-FF64-4FF5-99C4-B3F3D60312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86D4-4AC2-4B46-B114-36F90B64D9BD}" type="datetimeFigureOut">
              <a:rPr lang="en-US" smtClean="0"/>
              <a:t>3/28/2015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0D81-FF64-4FF5-99C4-B3F3D60312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86D4-4AC2-4B46-B114-36F90B64D9BD}" type="datetimeFigureOut">
              <a:rPr lang="en-US" smtClean="0"/>
              <a:t>3/28/2015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0D81-FF64-4FF5-99C4-B3F3D60312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86D4-4AC2-4B46-B114-36F90B64D9BD}" type="datetimeFigureOut">
              <a:rPr lang="en-US" smtClean="0"/>
              <a:t>3/28/2015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0D81-FF64-4FF5-99C4-B3F3D60312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86D4-4AC2-4B46-B114-36F90B64D9BD}" type="datetimeFigureOut">
              <a:rPr lang="en-US" smtClean="0"/>
              <a:t>3/28/2015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0D81-FF64-4FF5-99C4-B3F3D60312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86D4-4AC2-4B46-B114-36F90B64D9BD}" type="datetimeFigureOut">
              <a:rPr lang="en-US" smtClean="0"/>
              <a:t>3/28/2015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0D81-FF64-4FF5-99C4-B3F3D60312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86D4-4AC2-4B46-B114-36F90B64D9BD}" type="datetimeFigureOut">
              <a:rPr lang="en-US" smtClean="0"/>
              <a:t>3/28/2015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0D81-FF64-4FF5-99C4-B3F3D60312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86D4-4AC2-4B46-B114-36F90B64D9BD}" type="datetimeFigureOut">
              <a:rPr lang="en-US" smtClean="0"/>
              <a:t>3/28/2015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0D81-FF64-4FF5-99C4-B3F3D60312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86D4-4AC2-4B46-B114-36F90B64D9BD}" type="datetimeFigureOut">
              <a:rPr lang="en-US" smtClean="0"/>
              <a:t>3/28/2015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30D81-FF64-4FF5-99C4-B3F3D603124D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F3F186D4-4AC2-4B46-B114-36F90B64D9BD}" type="datetimeFigureOut">
              <a:rPr lang="en-US" smtClean="0"/>
              <a:t>3/28/2015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4CB30D81-FF64-4FF5-99C4-B3F3D603124D}" type="slidenum">
              <a:rPr lang="en-US" smtClean="0"/>
              <a:t>‹#›</a:t>
            </a:fld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286000"/>
            <a:ext cx="6553200" cy="1470025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Daylilies</a:t>
            </a:r>
            <a:endParaRPr lang="en-US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3242" y="3810000"/>
            <a:ext cx="6686758" cy="86142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essential perennial</a:t>
            </a:r>
            <a:endParaRPr lang="en-US" sz="44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685800"/>
            <a:ext cx="428995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Let’s take </a:t>
            </a:r>
          </a:p>
          <a:p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look at 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38200" y="5486400"/>
            <a:ext cx="7467600" cy="1066800"/>
            <a:chOff x="685800" y="5479197"/>
            <a:chExt cx="7467600" cy="1066800"/>
          </a:xfrm>
        </p:grpSpPr>
        <p:sp>
          <p:nvSpPr>
            <p:cNvPr id="5" name="TextBox 4"/>
            <p:cNvSpPr txBox="1"/>
            <p:nvPr/>
          </p:nvSpPr>
          <p:spPr>
            <a:xfrm>
              <a:off x="685800" y="5569803"/>
              <a:ext cx="7467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57D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 presentation provided by</a:t>
              </a:r>
            </a:p>
            <a:p>
              <a:r>
                <a:rPr lang="en-US" sz="2400" b="1" dirty="0" smtClean="0">
                  <a:solidFill>
                    <a:srgbClr val="C57D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American Hemerocallis Society</a:t>
              </a:r>
              <a:endParaRPr lang="en-US" sz="2400" b="1" dirty="0">
                <a:solidFill>
                  <a:srgbClr val="C57D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7200" y="5479197"/>
              <a:ext cx="1066800" cy="106680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6581745"/>
            <a:ext cx="2362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Prepared by Charles Harper, March, 2015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94387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304800"/>
            <a:ext cx="4419599" cy="2927267"/>
          </a:xfrm>
          <a:prstGeom prst="rect">
            <a:avLst/>
          </a:prstGeom>
          <a:ln w="15875">
            <a:solidFill>
              <a:schemeClr val="tx1">
                <a:lumMod val="50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128058"/>
            <a:ext cx="3795156" cy="5729941"/>
          </a:xfrm>
          <a:prstGeom prst="rect">
            <a:avLst/>
          </a:prstGeom>
          <a:ln w="19050">
            <a:solidFill>
              <a:schemeClr val="tx1">
                <a:lumMod val="50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3529940"/>
            <a:ext cx="4419600" cy="2927268"/>
          </a:xfrm>
          <a:prstGeom prst="rect">
            <a:avLst/>
          </a:prstGeom>
          <a:ln w="15875">
            <a:solidFill>
              <a:schemeClr val="tx1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62000" y="6550968"/>
            <a:ext cx="1600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FF00"/>
                </a:solidFill>
              </a:rPr>
              <a:t>‘Substantial Evidence’</a:t>
            </a:r>
            <a:endParaRPr lang="en-US" sz="9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200" y="2971800"/>
            <a:ext cx="1066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FF00"/>
                </a:solidFill>
              </a:rPr>
              <a:t>‘Lizard’s Lair’</a:t>
            </a:r>
            <a:endParaRPr lang="en-US" sz="9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3800" y="6169968"/>
            <a:ext cx="1600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FF00"/>
                </a:solidFill>
              </a:rPr>
              <a:t>‘The Band Played On’</a:t>
            </a:r>
            <a:endParaRPr lang="en-US" sz="900" b="1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6268" y="159603"/>
            <a:ext cx="424186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Single form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955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04800" y="57150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‘Carved Complexity’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6800" y="710625"/>
            <a:ext cx="3886200" cy="646331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50800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Edges can be smooth, wavy, ruffled, or heavily ruffled.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350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04800"/>
            <a:ext cx="9143999" cy="6199628"/>
          </a:xfrm>
          <a:ln w="50800">
            <a:solidFill>
              <a:srgbClr val="0099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6200" y="5867400"/>
            <a:ext cx="498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‘Lavender Blue Baby’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448270"/>
            <a:ext cx="2743200" cy="923330"/>
          </a:xfrm>
          <a:prstGeom prst="rect">
            <a:avLst/>
          </a:prstGeom>
          <a:solidFill>
            <a:schemeClr val="tx1">
              <a:lumMod val="50000"/>
            </a:schemeClr>
          </a:solidFill>
          <a:ln w="53975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dark purple zone on this flower is called an “Eye.”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773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050"/>
            <a:ext cx="9174691" cy="6881019"/>
          </a:xfrm>
        </p:spPr>
      </p:pic>
      <p:sp>
        <p:nvSpPr>
          <p:cNvPr id="5" name="TextBox 4"/>
          <p:cNvSpPr txBox="1"/>
          <p:nvPr/>
        </p:nvSpPr>
        <p:spPr>
          <a:xfrm>
            <a:off x="4648200" y="101025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‘Eyes Right Jones’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288340"/>
            <a:ext cx="2819400" cy="1569660"/>
          </a:xfrm>
          <a:prstGeom prst="rect">
            <a:avLst/>
          </a:prstGeom>
          <a:solidFill>
            <a:schemeClr val="tx1">
              <a:lumMod val="50000"/>
            </a:schemeClr>
          </a:solidFill>
          <a:ln w="53975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Notice how the 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 sequence on this pattern reverses midway, as you go from the edge to 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throat.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644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  <a:ln w="38100">
            <a:solidFill>
              <a:srgbClr val="9F5FC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943600" y="5562600"/>
            <a:ext cx="3024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‘Eagles Gift’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685800"/>
            <a:ext cx="4495800" cy="584775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38100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Edges can also have teeth, tentacles, or other pointy projections.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565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9291" cy="6861969"/>
          </a:xfrm>
        </p:spPr>
      </p:pic>
      <p:sp>
        <p:nvSpPr>
          <p:cNvPr id="5" name="TextBox 4"/>
          <p:cNvSpPr txBox="1"/>
          <p:nvPr/>
        </p:nvSpPr>
        <p:spPr>
          <a:xfrm>
            <a:off x="76200" y="6135469"/>
            <a:ext cx="5181600" cy="584775"/>
          </a:xfrm>
          <a:prstGeom prst="rect">
            <a:avLst/>
          </a:prstGeom>
          <a:solidFill>
            <a:schemeClr val="tx1">
              <a:lumMod val="50000"/>
            </a:schemeClr>
          </a:solidFill>
          <a:ln w="53975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Wow, this flower seems to have just about every imaginable edge decoration.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Forestlake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Ragamuffin’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676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800600" y="2667000"/>
            <a:ext cx="4191000" cy="2775858"/>
            <a:chOff x="4953000" y="557150"/>
            <a:chExt cx="4191000" cy="27758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3000" y="557150"/>
              <a:ext cx="4191000" cy="2775858"/>
            </a:xfrm>
            <a:prstGeom prst="rect">
              <a:avLst/>
            </a:prstGeom>
            <a:ln w="15875">
              <a:solidFill>
                <a:schemeClr val="tx1">
                  <a:lumMod val="50000"/>
                </a:schemeClr>
              </a:solidFill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5029200" y="2996540"/>
              <a:ext cx="15240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>
                  <a:solidFill>
                    <a:srgbClr val="FFFF00"/>
                  </a:solidFill>
                </a:rPr>
                <a:t>‘Double Blue Blood’</a:t>
              </a:r>
              <a:endParaRPr lang="en-US" sz="9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433068" y="76200"/>
            <a:ext cx="3787132" cy="2423928"/>
            <a:chOff x="5562600" y="3429000"/>
            <a:chExt cx="3787132" cy="24239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2600" y="3429000"/>
              <a:ext cx="3558532" cy="2423928"/>
            </a:xfrm>
            <a:prstGeom prst="rect">
              <a:avLst/>
            </a:prstGeom>
            <a:ln w="15875">
              <a:solidFill>
                <a:schemeClr val="tx1">
                  <a:lumMod val="50000"/>
                </a:schemeClr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7404784" y="5560368"/>
              <a:ext cx="19449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>
                  <a:solidFill>
                    <a:srgbClr val="FFFF00"/>
                  </a:solidFill>
                </a:rPr>
                <a:t>‘Honey Crunch Cupcake’</a:t>
              </a:r>
              <a:endParaRPr lang="en-US" sz="9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52299" y="76200"/>
            <a:ext cx="49007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Double forms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57" y="1144742"/>
            <a:ext cx="4224743" cy="498862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14400" y="6260068"/>
            <a:ext cx="2700743" cy="369332"/>
          </a:xfrm>
          <a:prstGeom prst="rect">
            <a:avLst/>
          </a:prstGeom>
          <a:solidFill>
            <a:schemeClr val="accent1"/>
          </a:solidFill>
          <a:ln w="50800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Hose-in-Hose Form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62600" y="5638800"/>
            <a:ext cx="2819400" cy="369332"/>
          </a:xfrm>
          <a:prstGeom prst="rect">
            <a:avLst/>
          </a:prstGeom>
          <a:solidFill>
            <a:schemeClr val="accent1"/>
          </a:solidFill>
          <a:ln w="44450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Peony Form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5773579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‘Double Peacemaker’</a:t>
            </a:r>
            <a:endParaRPr lang="en-US" sz="1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634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0"/>
            <a:ext cx="7425250" cy="6860333"/>
          </a:xfrm>
          <a:ln w="53975">
            <a:solidFill>
              <a:srgbClr val="92D05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4400" y="0"/>
            <a:ext cx="1998000" cy="276999"/>
          </a:xfrm>
          <a:prstGeom prst="rect">
            <a:avLst/>
          </a:prstGeom>
          <a:solidFill>
            <a:srgbClr val="66CCFF"/>
          </a:solidFill>
          <a:ln w="317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Double Hose-in-Hose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29200" y="6197025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Condilla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0" y="184666"/>
            <a:ext cx="3429000" cy="646331"/>
          </a:xfrm>
          <a:prstGeom prst="rect">
            <a:avLst/>
          </a:prstGeom>
          <a:solidFill>
            <a:schemeClr val="tx1">
              <a:lumMod val="50000"/>
            </a:schemeClr>
          </a:solidFill>
          <a:ln w="53975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Multiple, nested sets of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tepals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Stamens normal.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1200" y="6611778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Photo by Charmaine Rich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704226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7952" y="0"/>
            <a:ext cx="9676752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60198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‘Truffle Heritage’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304800"/>
            <a:ext cx="4267200" cy="132343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53975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 peony or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petaloid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-stamen double form, the stamens are replaced by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petaloid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(petal-like) stamens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The pollen sacs are still visible and functional.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666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304800"/>
            <a:ext cx="9323683" cy="6175427"/>
          </a:xfrm>
          <a:ln w="50800">
            <a:solidFill>
              <a:srgbClr val="FF5815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-76200" y="571500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‘Savannah Skipper Doodle’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609600"/>
            <a:ext cx="3276600" cy="92333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53975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Here’s a double flower that combines Hose-in-Hose and Peony forms.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052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152400"/>
            <a:ext cx="4593539" cy="2667000"/>
          </a:xfrm>
          <a:prstGeom prst="rect">
            <a:avLst/>
          </a:prstGeom>
          <a:ln w="25400">
            <a:solidFill>
              <a:srgbClr val="FF5815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3839718"/>
            <a:ext cx="4572000" cy="2789682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3361" y="3827197"/>
            <a:ext cx="4222084" cy="2814723"/>
          </a:xfrm>
          <a:prstGeom prst="rect">
            <a:avLst/>
          </a:prstGeom>
          <a:solidFill>
            <a:srgbClr val="92D050"/>
          </a:solidFill>
          <a:ln w="31750">
            <a:solidFill>
              <a:srgbClr val="92D05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57" y="152161"/>
            <a:ext cx="4015843" cy="26672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78571" y="2819400"/>
            <a:ext cx="8186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Garden of Flowers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798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175038"/>
            <a:ext cx="9337332" cy="6454362"/>
          </a:xfrm>
          <a:ln w="50800">
            <a:solidFill>
              <a:srgbClr val="FFC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486400" y="595378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‘Orange Velvet’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344269"/>
            <a:ext cx="3505200" cy="923330"/>
          </a:xfrm>
          <a:prstGeom prst="rect">
            <a:avLst/>
          </a:prstGeom>
          <a:solidFill>
            <a:schemeClr val="tx1">
              <a:lumMod val="50000"/>
            </a:schemeClr>
          </a:solidFill>
          <a:ln w="50800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Accidental double flowers can appear on just about any normal plant.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246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3124200"/>
            <a:ext cx="3733800" cy="2489200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480" y="1143000"/>
            <a:ext cx="2743200" cy="1828800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514600" y="2740968"/>
            <a:ext cx="1676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FF00"/>
                </a:solidFill>
              </a:rPr>
              <a:t>‘Flamingo Flambeau’</a:t>
            </a:r>
            <a:endParaRPr lang="en-US" sz="9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15199" y="5103167"/>
            <a:ext cx="13577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FF00"/>
                </a:solidFill>
              </a:rPr>
              <a:t>‘Laughing Skies’</a:t>
            </a:r>
            <a:endParaRPr lang="en-US" sz="900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55" y="3125438"/>
            <a:ext cx="4684745" cy="3732561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04800" y="6550968"/>
            <a:ext cx="1143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‘Jack Sprat’</a:t>
            </a:r>
            <a:endParaRPr lang="en-US" sz="9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59603"/>
            <a:ext cx="43300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Spider form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 descr="D:\Garden Stuff\Daylilies\Daylilies Bought or Won on Auction\Narrow Path - Stamile 20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3982"/>
            <a:ext cx="3124200" cy="295015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410199" y="2721125"/>
            <a:ext cx="12257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‘Narrow Path’</a:t>
            </a:r>
            <a:endParaRPr lang="en-US" sz="9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5906869"/>
            <a:ext cx="3657600" cy="707886"/>
          </a:xfrm>
          <a:prstGeom prst="rect">
            <a:avLst/>
          </a:prstGeom>
          <a:solidFill>
            <a:schemeClr val="tx1">
              <a:lumMod val="50000"/>
            </a:schemeClr>
          </a:solidFill>
          <a:ln w="53975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Petals are at least four time as long as wide.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922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0584"/>
            <a:ext cx="9144000" cy="6056416"/>
          </a:xfrm>
          <a:ln w="50800">
            <a:solidFill>
              <a:srgbClr val="7030A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638800" y="56388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‘Narrow Path’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81000"/>
            <a:ext cx="1905000" cy="276999"/>
          </a:xfrm>
          <a:prstGeom prst="rect">
            <a:avLst/>
          </a:prstGeom>
          <a:solidFill>
            <a:srgbClr val="66CCFF"/>
          </a:solidFill>
          <a:ln w="25400">
            <a:solidFill>
              <a:srgbClr val="8D2C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Spider-UF: Crispate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434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04" y="1"/>
            <a:ext cx="8875496" cy="6858000"/>
          </a:xfrm>
          <a:ln w="53975">
            <a:solidFill>
              <a:schemeClr val="bg2">
                <a:lumMod val="60000"/>
                <a:lumOff val="4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867400" y="59436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Skinwalker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0"/>
            <a:ext cx="762000" cy="276999"/>
          </a:xfrm>
          <a:prstGeom prst="rect">
            <a:avLst/>
          </a:prstGeom>
          <a:solidFill>
            <a:srgbClr val="66CCFF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Spider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4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448" y="0"/>
            <a:ext cx="3997152" cy="2647464"/>
          </a:xfrm>
          <a:prstGeom prst="rect">
            <a:avLst/>
          </a:prstGeom>
          <a:ln w="15875">
            <a:solidFill>
              <a:schemeClr val="tx1">
                <a:lumMod val="50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66200"/>
            <a:ext cx="3835730" cy="5791200"/>
          </a:xfrm>
          <a:prstGeom prst="rect">
            <a:avLst/>
          </a:prstGeom>
          <a:ln w="15875">
            <a:solidFill>
              <a:schemeClr val="tx1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48000" y="6550968"/>
            <a:ext cx="1447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FF00"/>
                </a:solidFill>
              </a:rPr>
              <a:t>‘Sugar Magnolia’</a:t>
            </a:r>
            <a:endParaRPr lang="en-US" sz="9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9538" y="2337720"/>
            <a:ext cx="18772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FF00"/>
                </a:solidFill>
              </a:rPr>
              <a:t>‘Heavenly Final Destiny’</a:t>
            </a:r>
            <a:endParaRPr lang="en-US" sz="900" b="1" dirty="0">
              <a:solidFill>
                <a:srgbClr val="FFFF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448" y="2819400"/>
            <a:ext cx="3997152" cy="2664768"/>
          </a:xfrm>
          <a:prstGeom prst="rect">
            <a:avLst/>
          </a:prstGeom>
          <a:ln w="15875">
            <a:solidFill>
              <a:schemeClr val="tx1">
                <a:lumMod val="5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714038" y="5167968"/>
            <a:ext cx="2372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FF00"/>
                </a:solidFill>
              </a:rPr>
              <a:t>‘Hotter Than The Fourth of July’</a:t>
            </a:r>
            <a:endParaRPr lang="en-US" sz="900" b="1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10" y="221159"/>
            <a:ext cx="45272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Unusual form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3000" y="5706070"/>
            <a:ext cx="3429000" cy="923330"/>
          </a:xfrm>
          <a:prstGeom prst="rect">
            <a:avLst/>
          </a:prstGeom>
          <a:solidFill>
            <a:schemeClr val="accent1"/>
          </a:solidFill>
          <a:ln w="44450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Determined by the </a:t>
            </a:r>
            <a:r>
              <a:rPr lang="en-US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petals and sepals (together called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tepals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26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22" y="0"/>
            <a:ext cx="7756478" cy="6870220"/>
          </a:xfrm>
          <a:ln w="4445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895600" y="617220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-de-Rosa Crispate’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24600" y="0"/>
            <a:ext cx="2057400" cy="276999"/>
          </a:xfrm>
          <a:prstGeom prst="rect">
            <a:avLst/>
          </a:prstGeom>
          <a:solidFill>
            <a:srgbClr val="66CCFF"/>
          </a:solidFill>
          <a:ln w="254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UF: Pinched Crispate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6241"/>
            <a:ext cx="9144000" cy="6483160"/>
          </a:xfrm>
          <a:ln w="381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477000" y="58674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‘Trifecta’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52400"/>
            <a:ext cx="1905000" cy="276999"/>
          </a:xfrm>
          <a:prstGeom prst="rect">
            <a:avLst/>
          </a:prstGeom>
          <a:solidFill>
            <a:srgbClr val="66CCFF"/>
          </a:solidFill>
          <a:ln w="254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UF: Quilled Crispate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4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050"/>
            <a:ext cx="9174691" cy="6881019"/>
          </a:xfrm>
          <a:ln w="50800">
            <a:solidFill>
              <a:srgbClr val="92D05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85800" y="58674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‘Frog’s Eye’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1371600" cy="276999"/>
          </a:xfrm>
          <a:prstGeom prst="rect">
            <a:avLst/>
          </a:prstGeom>
          <a:solidFill>
            <a:srgbClr val="66CCFF"/>
          </a:solidFill>
          <a:ln w="444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UF: </a:t>
            </a:r>
            <a:r>
              <a:rPr lang="en-US" sz="1200" b="1" dirty="0" err="1" smtClean="0">
                <a:solidFill>
                  <a:schemeClr val="bg1"/>
                </a:solidFill>
              </a:rPr>
              <a:t>Spatulate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4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52400"/>
            <a:ext cx="56316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Sculpted Forms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00" y="1143000"/>
            <a:ext cx="4226859" cy="2799608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43000"/>
            <a:ext cx="4524634" cy="3232800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>
                <a:lumMod val="50000"/>
              </a:schemeClr>
            </a:solidFill>
          </a:ln>
        </p:spPr>
      </p:pic>
      <p:pic>
        <p:nvPicPr>
          <p:cNvPr id="8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114800"/>
            <a:ext cx="3810000" cy="2744007"/>
          </a:xfrm>
          <a:ln w="38100">
            <a:solidFill>
              <a:schemeClr val="tx1">
                <a:lumMod val="5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419599" y="4724400"/>
            <a:ext cx="4343401" cy="1754326"/>
          </a:xfrm>
          <a:prstGeom prst="rect">
            <a:avLst/>
          </a:prstGeom>
          <a:solidFill>
            <a:schemeClr val="tx1">
              <a:lumMod val="50000"/>
            </a:schemeClr>
          </a:solidFill>
          <a:ln w="53975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flowers have 3-dimensional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structural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features,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involving or emanating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throat, midrib, or elsewhere on the petal surfaces.  Bizarre and beautiful flowers in this group.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3563779"/>
            <a:ext cx="114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‘Fad Gadget’</a:t>
            </a:r>
            <a:endParaRPr lang="en-US" sz="1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4038600"/>
            <a:ext cx="228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‘Texas Feathered Fancy’</a:t>
            </a:r>
            <a:endParaRPr lang="en-US" sz="1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478726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‘Permanent Impression’</a:t>
            </a:r>
            <a:endParaRPr lang="en-US" sz="1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700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882" y="381000"/>
            <a:ext cx="9173882" cy="6076208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1000" y="56388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‘Fad Gadget’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81000"/>
            <a:ext cx="1676400" cy="276999"/>
          </a:xfrm>
          <a:prstGeom prst="rect">
            <a:avLst/>
          </a:prstGeom>
          <a:solidFill>
            <a:srgbClr val="66CCFF"/>
          </a:solidFill>
          <a:ln w="41275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Sculpted-Pleated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001000" cy="92447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2AE6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you tell the difference between a daylily and a true lily?</a:t>
            </a:r>
            <a:endParaRPr lang="en-US" b="1" dirty="0">
              <a:solidFill>
                <a:srgbClr val="2AE6C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600200"/>
            <a:ext cx="3741335" cy="5209524"/>
          </a:xfrm>
          <a:ln w="25400">
            <a:solidFill>
              <a:schemeClr val="tx1">
                <a:lumMod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600200"/>
            <a:ext cx="3283578" cy="5181600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219200" y="48006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8D2CA0"/>
                </a:solidFill>
              </a:rPr>
              <a:t>Fan of leaves</a:t>
            </a:r>
            <a:endParaRPr lang="en-US" sz="2000" b="1" dirty="0">
              <a:solidFill>
                <a:srgbClr val="8D2C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3025914"/>
            <a:ext cx="110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8D2CA0"/>
                </a:solidFill>
              </a:rPr>
              <a:t>Naked stalk</a:t>
            </a:r>
            <a:endParaRPr lang="en-US" sz="2000" b="1" dirty="0">
              <a:solidFill>
                <a:srgbClr val="8D2C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0022" y="5858470"/>
            <a:ext cx="1911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Bottlebrush of leaves on stalk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9200" y="54102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Bulb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7000" y="54102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8D2CA0"/>
                </a:solidFill>
              </a:rPr>
              <a:t>Crown</a:t>
            </a:r>
            <a:endParaRPr lang="en-US" sz="2000" b="1" dirty="0">
              <a:solidFill>
                <a:srgbClr val="8D2C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1905000"/>
            <a:ext cx="1524000" cy="461665"/>
          </a:xfrm>
          <a:prstGeom prst="rect">
            <a:avLst/>
          </a:prstGeom>
          <a:solidFill>
            <a:schemeClr val="tx1">
              <a:lumMod val="50000"/>
            </a:schemeClr>
          </a:solidFill>
          <a:ln w="38100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Petals + Sepals = Tepals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004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937" y="152400"/>
            <a:ext cx="9171874" cy="6553200"/>
          </a:xfrm>
          <a:prstGeom prst="rect">
            <a:avLst/>
          </a:prstGeom>
          <a:solidFill>
            <a:srgbClr val="66CCFF"/>
          </a:solidFill>
          <a:ln w="31750">
            <a:solidFill>
              <a:srgbClr val="00206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28600" y="5877580"/>
            <a:ext cx="632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‘Texas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Feathered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Fancy’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3937" y="152400"/>
            <a:ext cx="1690337" cy="276999"/>
          </a:xfrm>
          <a:prstGeom prst="rect">
            <a:avLst/>
          </a:prstGeom>
          <a:solidFill>
            <a:srgbClr val="66CCFF"/>
          </a:solidFill>
          <a:ln w="412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Sculpted-</a:t>
            </a:r>
            <a:r>
              <a:rPr lang="en-US" sz="1200" b="1" dirty="0" err="1" smtClean="0">
                <a:solidFill>
                  <a:schemeClr val="bg1"/>
                </a:solidFill>
              </a:rPr>
              <a:t>Cristate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3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1" y="0"/>
            <a:ext cx="9627999" cy="6934200"/>
          </a:xfrm>
          <a:ln w="762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6200" y="6120825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‘Permanent Impression’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1562100" cy="276999"/>
          </a:xfrm>
          <a:prstGeom prst="rect">
            <a:avLst/>
          </a:prstGeom>
          <a:solidFill>
            <a:srgbClr val="66CCFF"/>
          </a:solidFill>
          <a:ln w="41275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Sculpted- Relief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7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095" y="2895600"/>
            <a:ext cx="3881717" cy="2571007"/>
          </a:xfrm>
          <a:prstGeom prst="rect">
            <a:avLst/>
          </a:prstGeom>
          <a:ln w="15875">
            <a:solidFill>
              <a:schemeClr val="tx1">
                <a:lumMod val="50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095" y="203860"/>
            <a:ext cx="3881717" cy="2571007"/>
          </a:xfrm>
          <a:prstGeom prst="rect">
            <a:avLst/>
          </a:prstGeom>
          <a:ln w="15875">
            <a:solidFill>
              <a:schemeClr val="tx1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696200" y="5181600"/>
            <a:ext cx="1066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FF00"/>
                </a:solidFill>
              </a:rPr>
              <a:t>‘Blockbuster’</a:t>
            </a:r>
            <a:endParaRPr lang="en-US" sz="9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0" y="2536535"/>
            <a:ext cx="1905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FF00"/>
                </a:solidFill>
              </a:rPr>
              <a:t>‘</a:t>
            </a:r>
            <a:r>
              <a:rPr lang="en-US" sz="900" b="1" dirty="0" err="1" smtClean="0">
                <a:solidFill>
                  <a:srgbClr val="FFFF00"/>
                </a:solidFill>
              </a:rPr>
              <a:t>Spacecoast</a:t>
            </a:r>
            <a:r>
              <a:rPr lang="en-US" sz="900" b="1" dirty="0" smtClean="0">
                <a:solidFill>
                  <a:srgbClr val="FFFF00"/>
                </a:solidFill>
              </a:rPr>
              <a:t> Pattern Plus’</a:t>
            </a:r>
            <a:endParaRPr lang="en-US" sz="900" b="1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59" y="1066800"/>
            <a:ext cx="4256741" cy="2819400"/>
          </a:xfrm>
          <a:prstGeom prst="rect">
            <a:avLst/>
          </a:prstGeom>
          <a:ln w="15875">
            <a:solidFill>
              <a:schemeClr val="tx1">
                <a:lumMod val="50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53" y="4044093"/>
            <a:ext cx="4248447" cy="2813907"/>
          </a:xfrm>
          <a:prstGeom prst="rect">
            <a:avLst/>
          </a:prstGeom>
          <a:ln w="15875">
            <a:solidFill>
              <a:schemeClr val="tx1">
                <a:lumMod val="50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129000" y="6550968"/>
            <a:ext cx="1519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FF00"/>
                </a:solidFill>
              </a:rPr>
              <a:t>‘Sophie Ann </a:t>
            </a:r>
            <a:r>
              <a:rPr lang="en-US" sz="900" b="1" dirty="0" err="1" smtClean="0">
                <a:solidFill>
                  <a:srgbClr val="FFFF00"/>
                </a:solidFill>
              </a:rPr>
              <a:t>Burkey</a:t>
            </a:r>
            <a:r>
              <a:rPr lang="en-US" sz="900" b="1" dirty="0" smtClean="0">
                <a:solidFill>
                  <a:srgbClr val="FFFF00"/>
                </a:solidFill>
              </a:rPr>
              <a:t>’</a:t>
            </a:r>
            <a:endParaRPr lang="en-US" sz="900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3657600"/>
            <a:ext cx="1981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FF00"/>
                </a:solidFill>
              </a:rPr>
              <a:t>‘Dr. Jules Michael </a:t>
            </a:r>
            <a:r>
              <a:rPr lang="en-US" sz="900" b="1" dirty="0" err="1" smtClean="0">
                <a:solidFill>
                  <a:srgbClr val="FFFF00"/>
                </a:solidFill>
              </a:rPr>
              <a:t>Vinkman</a:t>
            </a:r>
            <a:r>
              <a:rPr lang="en-US" sz="900" b="1" dirty="0" smtClean="0">
                <a:solidFill>
                  <a:srgbClr val="FFFF00"/>
                </a:solidFill>
              </a:rPr>
              <a:t>’</a:t>
            </a:r>
            <a:endParaRPr lang="en-US" sz="9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5346" y="152400"/>
            <a:ext cx="31790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Patterns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6800" y="5562600"/>
            <a:ext cx="3733800" cy="1200329"/>
          </a:xfrm>
          <a:prstGeom prst="rect">
            <a:avLst/>
          </a:prstGeom>
          <a:solidFill>
            <a:schemeClr val="tx1">
              <a:lumMod val="50000"/>
            </a:schemeClr>
          </a:solidFill>
          <a:ln w="57150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complex design appears in the eye zone, that exhibits variations in color, hue, value, or saturation.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52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501" y="233028"/>
            <a:ext cx="9258701" cy="6320172"/>
          </a:xfrm>
          <a:ln w="50800">
            <a:solidFill>
              <a:schemeClr val="accent5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6200" y="57912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‘Exotic Pattern’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457200"/>
            <a:ext cx="2819400" cy="646331"/>
          </a:xfrm>
          <a:prstGeom prst="rect">
            <a:avLst/>
          </a:prstGeom>
          <a:solidFill>
            <a:schemeClr val="tx1">
              <a:lumMod val="50000"/>
            </a:schemeClr>
          </a:solidFill>
          <a:ln w="444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Patterns can extend out onto the sepals.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373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04600" y="677078"/>
            <a:ext cx="26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‘Ancient Wisdom’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74400" y="685800"/>
            <a:ext cx="3364800" cy="830997"/>
          </a:xfrm>
          <a:prstGeom prst="rect">
            <a:avLst/>
          </a:prstGeom>
          <a:solidFill>
            <a:schemeClr val="tx1">
              <a:lumMod val="50000"/>
            </a:schemeClr>
          </a:solidFill>
          <a:ln w="53975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Watermark: A zone outside the throat that is a lighter color than the petal color.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6331881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0205"/>
            <a:ext cx="9144000" cy="6192592"/>
          </a:xfrm>
          <a:ln w="57150">
            <a:solidFill>
              <a:schemeClr val="bg2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048000" y="57912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Spacecoast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Pattern Plus’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800" y="381000"/>
            <a:ext cx="3733800" cy="1200329"/>
          </a:xfrm>
          <a:prstGeom prst="rect">
            <a:avLst/>
          </a:prstGeom>
          <a:solidFill>
            <a:schemeClr val="tx1">
              <a:lumMod val="50000"/>
            </a:schemeClr>
          </a:solidFill>
          <a:ln w="57150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This distinctive pattern is called “Applique”, appearing as though it was stamped onto the </a:t>
            </a:r>
            <a:r>
              <a:rPr lang="en-US" b="1" dirty="0" err="1" smtClean="0"/>
              <a:t>eyezone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190286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990600" y="3502968"/>
            <a:ext cx="11703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FF00"/>
                </a:solidFill>
              </a:rPr>
              <a:t>Sugar Shoppe</a:t>
            </a:r>
            <a:endParaRPr lang="en-US" sz="900" b="1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1166" y="152400"/>
            <a:ext cx="39036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Miniatures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334000" y="4038600"/>
            <a:ext cx="3668406" cy="2606040"/>
            <a:chOff x="5029200" y="2727960"/>
            <a:chExt cx="3733800" cy="26822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9200" y="2727960"/>
              <a:ext cx="3733800" cy="2682240"/>
            </a:xfrm>
            <a:prstGeom prst="rect">
              <a:avLst/>
            </a:prstGeom>
            <a:ln w="12700">
              <a:solidFill>
                <a:schemeClr val="tx1">
                  <a:lumMod val="50000"/>
                </a:schemeClr>
              </a:solidFill>
            </a:ln>
          </p:spPr>
        </p:pic>
        <p:sp>
          <p:nvSpPr>
            <p:cNvPr id="13" name="Rectangle 12"/>
            <p:cNvSpPr/>
            <p:nvPr/>
          </p:nvSpPr>
          <p:spPr>
            <a:xfrm>
              <a:off x="5097626" y="5087779"/>
              <a:ext cx="1482741" cy="253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1" dirty="0" smtClean="0">
                  <a:solidFill>
                    <a:srgbClr val="FFFF00"/>
                  </a:solidFill>
                </a:rPr>
                <a:t>‘Southern Blues’</a:t>
              </a:r>
              <a:endParaRPr lang="en-US" sz="10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14296"/>
            <a:ext cx="5181600" cy="4476904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494" y="381001"/>
            <a:ext cx="3665912" cy="3429000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990600" y="5983069"/>
            <a:ext cx="2971800" cy="646331"/>
          </a:xfrm>
          <a:prstGeom prst="rect">
            <a:avLst/>
          </a:prstGeom>
          <a:solidFill>
            <a:schemeClr val="accent1"/>
          </a:solidFill>
          <a:ln w="47625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Flowers are less than three inches across.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43200" y="4948535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‘Bertie Ferris’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01228" y="3429000"/>
            <a:ext cx="1456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‘Sugar Shoppe’</a:t>
            </a:r>
            <a:endParaRPr lang="en-US" sz="1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828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969" y="-76200"/>
            <a:ext cx="9168970" cy="701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0200" y="58306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Osterized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48161"/>
            <a:ext cx="3581400" cy="132343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50800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daylily that 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consistently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produces flowers with more than the normal number of floral organs in each whorl is called a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Polymerous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orm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4799913"/>
            <a:ext cx="2895600" cy="132343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50800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Notice the additional sepals, and petals. The number of stamens also increases, one for each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tepal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062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4267200"/>
            <a:ext cx="3928872" cy="2602240"/>
          </a:xfrm>
          <a:prstGeom prst="rect">
            <a:avLst/>
          </a:prstGeom>
          <a:ln w="15875">
            <a:solidFill>
              <a:schemeClr val="tx1">
                <a:lumMod val="50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40" y="609600"/>
            <a:ext cx="4226860" cy="2799609"/>
          </a:xfrm>
          <a:prstGeom prst="rect">
            <a:avLst/>
          </a:prstGeom>
          <a:ln w="15875">
            <a:solidFill>
              <a:schemeClr val="tx1">
                <a:lumMod val="50000"/>
              </a:schemeClr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219200"/>
            <a:ext cx="3928872" cy="2871216"/>
          </a:xfrm>
          <a:prstGeom prst="rect">
            <a:avLst/>
          </a:prstGeom>
          <a:ln w="15875">
            <a:solidFill>
              <a:schemeClr val="tx1">
                <a:lumMod val="50000"/>
              </a:schemeClr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949" y="3581400"/>
            <a:ext cx="4210051" cy="3048000"/>
          </a:xfrm>
          <a:prstGeom prst="rect">
            <a:avLst/>
          </a:prstGeom>
          <a:ln w="15875">
            <a:solidFill>
              <a:schemeClr val="tx1">
                <a:lumMod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43000" y="3810000"/>
            <a:ext cx="1143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FF00"/>
                </a:solidFill>
              </a:rPr>
              <a:t>‘Cedar Key’</a:t>
            </a:r>
            <a:endParaRPr lang="en-US" sz="9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400" y="6248400"/>
            <a:ext cx="1219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FF00"/>
                </a:solidFill>
              </a:rPr>
              <a:t>‘Suddenly Blue’</a:t>
            </a:r>
            <a:endParaRPr lang="en-US" sz="9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8600" y="3079416"/>
            <a:ext cx="1371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FF00"/>
                </a:solidFill>
              </a:rPr>
              <a:t>‘Blue Inspiration’</a:t>
            </a:r>
            <a:endParaRPr lang="en-US" sz="9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6550968"/>
            <a:ext cx="1066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FFFF00"/>
                </a:solidFill>
              </a:rPr>
              <a:t>‘Smoky Eyes’</a:t>
            </a:r>
            <a:endParaRPr lang="en-US" sz="900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438" y="18871"/>
            <a:ext cx="45063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Alas, there are </a:t>
            </a:r>
            <a:b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 </a:t>
            </a:r>
            <a:r>
              <a:rPr lang="en-US" sz="3600" b="1" cap="none" spc="50" dirty="0" smtClean="0">
                <a:ln w="11430"/>
                <a:solidFill>
                  <a:srgbClr val="00B0F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blue</a:t>
            </a:r>
            <a:r>
              <a:rPr lang="en-US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daylilies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125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68048" y="1371600"/>
            <a:ext cx="9280105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Now, let’s take a</a:t>
            </a:r>
          </a:p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eisurely walk through</a:t>
            </a:r>
          </a:p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he garden </a:t>
            </a:r>
          </a:p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nd see what daylilies</a:t>
            </a:r>
          </a:p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 in bloom.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4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00"/>
            <a:ext cx="9144000" cy="6858000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49369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most “common” daylily in the U. S. (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Hemerocallis </a:t>
            </a:r>
            <a:r>
              <a:rPr lang="en-US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fulva</a:t>
            </a:r>
            <a:r>
              <a:rPr lang="en-US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5486400"/>
            <a:ext cx="2438400" cy="107721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38100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native of Asia has become invasive in some 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U. S. locations.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629148"/>
            <a:ext cx="2971802" cy="222885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074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040" y="0"/>
            <a:ext cx="6209919" cy="6858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676400" y="62484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‘Hotter Than the Fourth of July’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265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56416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572000" y="5715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‘Paige Elizabeth’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378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838200"/>
            <a:ext cx="6011958" cy="8323263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200400" y="3733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‘Silver Edgings’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042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724400" y="52578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‘Betty Sue Milford’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458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05"/>
            <a:ext cx="9144000" cy="6827789"/>
          </a:xfrm>
          <a:prstGeom prst="rect">
            <a:avLst/>
          </a:prstGeom>
          <a:ln w="25400">
            <a:solidFill>
              <a:srgbClr val="0099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048000" y="618238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‘Ann and Russell Burgess’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318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81000"/>
            <a:ext cx="9174846" cy="6121457"/>
          </a:xfrm>
          <a:ln w="38100">
            <a:solidFill>
              <a:schemeClr val="bg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81600" y="57150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‘Stupid In Love’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71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6172200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‘Rainbow Radiance’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08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0"/>
            <a:ext cx="9533210" cy="6858000"/>
          </a:xfrm>
        </p:spPr>
      </p:pic>
      <p:sp>
        <p:nvSpPr>
          <p:cNvPr id="7" name="TextBox 6"/>
          <p:cNvSpPr txBox="1"/>
          <p:nvPr/>
        </p:nvSpPr>
        <p:spPr>
          <a:xfrm>
            <a:off x="-228600" y="6243935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‘Amanda’s Little Red Shoes’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210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752" y="188802"/>
            <a:ext cx="9250466" cy="6440598"/>
          </a:xfrm>
          <a:ln w="53975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248400" y="5473987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Oy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Vey’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65928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88" y="381000"/>
            <a:ext cx="9146988" cy="6058394"/>
          </a:xfrm>
          <a:prstGeom prst="rect">
            <a:avLst/>
          </a:prstGeom>
          <a:ln w="44450">
            <a:solidFill>
              <a:schemeClr val="tx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72000" y="579120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‘Grapefruit Truffle’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745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692" y="0"/>
            <a:ext cx="9174691" cy="6881020"/>
          </a:xfrm>
        </p:spPr>
      </p:pic>
      <p:sp>
        <p:nvSpPr>
          <p:cNvPr id="5" name="TextBox 4"/>
          <p:cNvSpPr txBox="1"/>
          <p:nvPr/>
        </p:nvSpPr>
        <p:spPr>
          <a:xfrm>
            <a:off x="152400" y="205740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DC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‘Stella de Oro’</a:t>
            </a:r>
            <a:endParaRPr lang="en-US" sz="3200" b="1" dirty="0">
              <a:solidFill>
                <a:srgbClr val="FDCD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06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DC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most frequently used daylily </a:t>
            </a:r>
          </a:p>
          <a:p>
            <a:pPr algn="ctr"/>
            <a:r>
              <a:rPr lang="en-US" sz="3200" b="1" dirty="0" smtClean="0">
                <a:solidFill>
                  <a:srgbClr val="FDCD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landscape plantings.</a:t>
            </a:r>
            <a:endParaRPr lang="en-US" sz="3200" b="1" dirty="0">
              <a:solidFill>
                <a:srgbClr val="FDCD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5715000"/>
            <a:ext cx="2743200" cy="954107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41275" cmpd="sng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 stops on the Ohio Turnpike are all landscaped with </a:t>
            </a:r>
          </a:p>
          <a:p>
            <a:pPr algn="ctr"/>
            <a:r>
              <a:rPr lang="en-US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‘Stella de Oro’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093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0584"/>
            <a:ext cx="9144000" cy="6056416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86000" y="42672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‘Dominic’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479042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‘Mount Echo     Sunrise’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732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76200" y="4953000"/>
            <a:ext cx="314220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‘Mount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Echo </a:t>
            </a:r>
            <a:endParaRPr lang="en-US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Sunrise’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1000"/>
            <a:ext cx="1295400" cy="276999"/>
          </a:xfrm>
          <a:prstGeom prst="rect">
            <a:avLst/>
          </a:prstGeom>
          <a:solidFill>
            <a:srgbClr val="66CCFF"/>
          </a:solidFill>
          <a:ln w="412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UF: Cascade 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69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08" y="381000"/>
            <a:ext cx="9178816" cy="6096000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486400" y="56388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‘Linda Sierra’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690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0"/>
            <a:ext cx="6561297" cy="6860788"/>
          </a:xfrm>
          <a:ln w="50800">
            <a:solidFill>
              <a:srgbClr val="FF5815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95400" y="6243935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‘Little Miss Lucy’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0"/>
            <a:ext cx="2362200" cy="276999"/>
          </a:xfrm>
          <a:prstGeom prst="rect">
            <a:avLst/>
          </a:prstGeom>
          <a:solidFill>
            <a:srgbClr val="66CCFF"/>
          </a:solidFill>
          <a:ln w="38100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Sculpted- Midrib </a:t>
            </a:r>
            <a:r>
              <a:rPr lang="en-US" sz="1200" b="1" dirty="0" err="1" smtClean="0">
                <a:solidFill>
                  <a:schemeClr val="bg1"/>
                </a:solidFill>
              </a:rPr>
              <a:t>Cristate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6567100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Photo by Paul Owen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02971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859" y="0"/>
            <a:ext cx="9426296" cy="6858000"/>
          </a:xfrm>
          <a:ln w="38100">
            <a:solidFill>
              <a:schemeClr val="bg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239000" y="6604084"/>
            <a:ext cx="2057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Chris Petersen</a:t>
            </a:r>
            <a:endParaRPr lang="en-US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76200" y="6084711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‘Point of Divergence’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453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2456"/>
            <a:ext cx="9144000" cy="6393087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200" y="5867399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‘Venus Flytrap’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889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303" y="434498"/>
            <a:ext cx="9155303" cy="6042501"/>
          </a:xfrm>
          <a:ln w="5080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400" y="57912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‘Dreams of Destiny’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752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941" cy="6121821"/>
          </a:xfrm>
          <a:ln w="38100">
            <a:solidFill>
              <a:schemeClr val="bg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6223084"/>
            <a:ext cx="1905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Jane </a:t>
            </a:r>
            <a:r>
              <a:rPr lang="en-US" sz="105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Guillard</a:t>
            </a:r>
            <a:endParaRPr lang="en-US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2400" y="4648199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‘Grape Kiss’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860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0"/>
            <a:ext cx="9240209" cy="6844126"/>
          </a:xfrm>
        </p:spPr>
      </p:pic>
      <p:sp>
        <p:nvSpPr>
          <p:cNvPr id="5" name="TextBox 4"/>
          <p:cNvSpPr txBox="1"/>
          <p:nvPr/>
        </p:nvSpPr>
        <p:spPr>
          <a:xfrm>
            <a:off x="0" y="6167735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‘Kingdom Without End’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09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982" y="1800"/>
            <a:ext cx="7575018" cy="6876762"/>
          </a:xfrm>
          <a:ln w="4445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895600" y="6096000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‘Heavenly Pink Twister’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0"/>
            <a:ext cx="1905000" cy="276999"/>
          </a:xfrm>
          <a:prstGeom prst="rect">
            <a:avLst/>
          </a:prstGeom>
          <a:solidFill>
            <a:srgbClr val="66CCFF"/>
          </a:solidFill>
          <a:ln w="31750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Spider-UF: Cascade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0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109" y="355410"/>
            <a:ext cx="9158109" cy="6082625"/>
          </a:xfrm>
          <a:ln w="25400">
            <a:solidFill>
              <a:schemeClr val="tx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410200" y="6096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Trumpet Lily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838200"/>
            <a:ext cx="2209800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Petal stalk is at a sharp angle.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981200" y="1524000"/>
            <a:ext cx="228600" cy="29587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5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0583"/>
            <a:ext cx="9144000" cy="6056417"/>
          </a:xfrm>
          <a:prstGeom prst="rect">
            <a:avLst/>
          </a:prstGeom>
          <a:ln w="38100">
            <a:solidFill>
              <a:schemeClr val="tx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638800" y="5511225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‘Pat Bonner’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352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66" y="0"/>
            <a:ext cx="7761434" cy="6866745"/>
          </a:xfrm>
          <a:ln w="50800">
            <a:solidFill>
              <a:srgbClr val="0099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85800" y="6167735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‘Party Pinafore’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6989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" y="228600"/>
            <a:ext cx="9157559" cy="6464160"/>
          </a:xfrm>
          <a:ln w="57150">
            <a:solidFill>
              <a:srgbClr val="8D2CA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57200" y="55626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‘Free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Wheelin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87591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0"/>
            <a:ext cx="7139859" cy="6858000"/>
          </a:xfrm>
          <a:ln w="60325">
            <a:solidFill>
              <a:schemeClr val="bg2">
                <a:lumMod val="60000"/>
                <a:lumOff val="4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66800" y="60198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‘Bob Faulkner’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49415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74691" cy="6881019"/>
          </a:xfrm>
        </p:spPr>
      </p:pic>
      <p:sp>
        <p:nvSpPr>
          <p:cNvPr id="5" name="TextBox 4"/>
          <p:cNvSpPr txBox="1"/>
          <p:nvPr/>
        </p:nvSpPr>
        <p:spPr>
          <a:xfrm>
            <a:off x="152400" y="59436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‘Arms Reaching Out’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376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85800" y="22860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‘Overflowing Heart’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899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124200" y="563880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‘Breaking With Tradition’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651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0"/>
            <a:ext cx="9144000" cy="6165702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953000" y="56388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‘Aurora Blues’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27866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516" y="1"/>
            <a:ext cx="9427916" cy="68732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5486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Orienpet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Lily var. ‘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Conca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d’ Or’’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6258580"/>
            <a:ext cx="8458200" cy="523220"/>
          </a:xfrm>
          <a:prstGeom prst="rect">
            <a:avLst/>
          </a:prstGeom>
          <a:solidFill>
            <a:schemeClr val="tx1">
              <a:lumMod val="75000"/>
            </a:schemeClr>
          </a:solidFill>
          <a:ln w="44450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you notice that this is a lily, not a daylily?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218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57200" y="5678269"/>
            <a:ext cx="407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‘Dark Monkey’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2373"/>
            <a:ext cx="1295400" cy="276999"/>
          </a:xfrm>
          <a:prstGeom prst="rect">
            <a:avLst/>
          </a:prstGeom>
          <a:solidFill>
            <a:srgbClr val="66CCFF"/>
          </a:solidFill>
          <a:ln w="41275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UF: Crispate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65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75" y="1599600"/>
            <a:ext cx="3943350" cy="5257800"/>
          </a:xfrm>
          <a:prstGeom prst="rect">
            <a:avLst/>
          </a:prstGeom>
          <a:noFill/>
          <a:ln w="25400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H:\2010 Summer\July\2010-01-20\SAM_079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4572000" cy="3429000"/>
          </a:xfrm>
          <a:prstGeom prst="rect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2011 Summer\July\2011-07-124\Tree Lily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2890" y="3584747"/>
            <a:ext cx="4031110" cy="3273253"/>
          </a:xfrm>
          <a:prstGeom prst="rect">
            <a:avLst/>
          </a:prstGeom>
          <a:noFill/>
          <a:ln w="22225"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97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552" y="0"/>
            <a:ext cx="7246848" cy="6864614"/>
          </a:xfrm>
          <a:ln w="4445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90600" y="60198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‘Navajo Pony’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0"/>
            <a:ext cx="1295400" cy="276999"/>
          </a:xfrm>
          <a:prstGeom prst="rect">
            <a:avLst/>
          </a:prstGeom>
          <a:solidFill>
            <a:srgbClr val="66CCFF"/>
          </a:solidFill>
          <a:ln w="25400">
            <a:solidFill>
              <a:schemeClr val="tx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UF: Cascade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22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73"/>
            <a:ext cx="9144000" cy="6824453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0" y="6596390"/>
            <a:ext cx="251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Photo by Charlotte </a:t>
            </a:r>
            <a:r>
              <a:rPr lang="en-US" sz="1100" b="1" dirty="0" err="1" smtClean="0"/>
              <a:t>Chamitoff</a:t>
            </a:r>
            <a:endParaRPr lang="en-US" sz="11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67200" y="60198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‘Message of Love’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43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5800" y="5638800"/>
            <a:ext cx="448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‘Primal Scream’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92373"/>
            <a:ext cx="1295400" cy="276999"/>
          </a:xfrm>
          <a:prstGeom prst="rect">
            <a:avLst/>
          </a:prstGeom>
          <a:solidFill>
            <a:srgbClr val="66CCFF"/>
          </a:solidFill>
          <a:ln w="41275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UF: Cascade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31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" y="0"/>
            <a:ext cx="913912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" y="5968425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‘Sunrise Sunset Beautiful’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809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60198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‘Sybil’s Blues’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782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208635" cy="6099226"/>
          </a:xfrm>
          <a:ln w="5080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57912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‘Glazed Porcelain Truffle’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615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505200" y="57150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‘Heavenly Ooh La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00792"/>
            <a:ext cx="1295400" cy="276999"/>
          </a:xfrm>
          <a:prstGeom prst="rect">
            <a:avLst/>
          </a:prstGeom>
          <a:solidFill>
            <a:srgbClr val="66CCFF"/>
          </a:solidFill>
          <a:ln w="41275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UF: Crispate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34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81000"/>
            <a:ext cx="9152378" cy="6136420"/>
          </a:xfrm>
          <a:ln w="50800">
            <a:solidFill>
              <a:srgbClr val="FDCD03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14400" y="61978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‘Riot on the Kindergarten Bus’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06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212" y="0"/>
            <a:ext cx="8735576" cy="6858000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657600" y="602998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‘Webster’s Pink Wonder’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66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0"/>
            <a:ext cx="4542312" cy="6858000"/>
          </a:xfrm>
          <a:prstGeom prst="rect">
            <a:avLst/>
          </a:prstGeom>
          <a:ln w="25400">
            <a:solidFill>
              <a:schemeClr val="tx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7200" y="885885"/>
            <a:ext cx="3276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Hostas and daylilies growing side by side</a:t>
            </a:r>
            <a:endParaRPr lang="en-US" sz="48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05400" y="2438400"/>
            <a:ext cx="3170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‘Siloam Shocker’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554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43" y="2133600"/>
            <a:ext cx="7125112" cy="357279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rgbClr val="12EC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easy to grow.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rgbClr val="12EC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few pests.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rgbClr val="12EC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a bloom season of over two months.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rgbClr val="12EC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tolerate mixed shade.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rgbClr val="12EC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are tough and rebound from hot, dry weather well.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rgbClr val="12EC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cultivars thrive between Zone 10 to Zone 4.</a:t>
            </a:r>
            <a:endParaRPr lang="en-US" sz="2800" b="1" dirty="0">
              <a:solidFill>
                <a:srgbClr val="12EC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1964" y="540603"/>
            <a:ext cx="79800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Daylily characteristics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588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1542"/>
            <a:ext cx="9144000" cy="6214916"/>
          </a:xfrm>
          <a:prstGeom prst="rect">
            <a:avLst/>
          </a:prstGeom>
          <a:ln w="38100">
            <a:solidFill>
              <a:srgbClr val="8D2CA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447800" y="44196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Casabella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Red’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559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0200" y="602998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‘Last Snowflake’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672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5800" y="22860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‘Piano Man’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734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81000"/>
            <a:ext cx="9178528" cy="6119018"/>
          </a:xfr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505200" y="572518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‘Greetings Earthling’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81000"/>
            <a:ext cx="2743200" cy="276999"/>
          </a:xfrm>
          <a:prstGeom prst="rect">
            <a:avLst/>
          </a:prstGeom>
          <a:solidFill>
            <a:srgbClr val="66CCFF"/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chemeClr val="bg1"/>
                </a:solidFill>
              </a:rPr>
              <a:t>UF:Crispate-Sculpted:Cristate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2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638800" y="602998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Wispy Rays’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50800">
            <a:solidFill>
              <a:srgbClr val="FF581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evening, today’s flowers begin to close, while tomorrow’s get ready to open.  Each morning provides </a:t>
            </a:r>
          </a:p>
          <a:p>
            <a:pPr algn="ctr"/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fresh, exciting view of the beauty of daylilies.</a:t>
            </a:r>
            <a:endParaRPr lang="en-US" sz="20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01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0" y="609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Try not to be Overtaken by the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Obsession!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59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9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9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929780"/>
            <a:ext cx="7117180" cy="861420"/>
          </a:xfrm>
        </p:spPr>
        <p:txBody>
          <a:bodyPr>
            <a:normAutofit/>
          </a:bodyPr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essential perennial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3307140"/>
            <a:ext cx="61237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Daylilies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2667000"/>
            <a:ext cx="23887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Enjoy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049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042" y="1971125"/>
            <a:ext cx="7829758" cy="3210475"/>
          </a:xfrm>
        </p:spPr>
        <p:txBody>
          <a:bodyPr/>
          <a:lstStyle/>
          <a:p>
            <a:r>
              <a:rPr lang="en-US" sz="28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further information on daylily hybridization and gardening, go to:</a:t>
            </a:r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8450" y="3421559"/>
            <a:ext cx="870075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www.daylilies.org</a:t>
            </a:r>
            <a:endParaRPr lang="en-US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452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57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0134" y="1349276"/>
            <a:ext cx="780373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Daylilies come in an </a:t>
            </a:r>
          </a:p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incredible panoply of </a:t>
            </a:r>
          </a:p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sizes, shapes and 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1860" y="3352800"/>
            <a:ext cx="8004531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6600" b="1" i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</a:t>
            </a:r>
            <a:r>
              <a:rPr lang="en-US" sz="166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  <a:r>
              <a:rPr lang="en-US" sz="16600" b="1" i="1" cap="none" spc="50" dirty="0" smtClean="0">
                <a:ln w="11430"/>
                <a:solidFill>
                  <a:srgbClr val="9F5FC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</a:t>
            </a:r>
            <a:r>
              <a:rPr lang="en-US" sz="16600" b="1" i="1" cap="none" spc="50" dirty="0" smtClean="0">
                <a:ln w="11430"/>
                <a:solidFill>
                  <a:srgbClr val="FF581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  <a:r>
              <a:rPr lang="en-US" sz="16600" b="1" i="1" cap="none" spc="50" dirty="0" smtClean="0">
                <a:ln w="1143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</a:t>
            </a:r>
            <a:r>
              <a:rPr lang="en-US" sz="16600" b="1" i="1" cap="none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</a:t>
            </a:r>
            <a:endParaRPr lang="en-US" sz="16600" b="1" i="1" cap="none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01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utumn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Autumn</Template>
  <TotalTime>24542</TotalTime>
  <Words>1062</Words>
  <Application>Microsoft Office PowerPoint</Application>
  <PresentationFormat>On-screen Show (4:3)</PresentationFormat>
  <Paragraphs>202</Paragraphs>
  <Slides>88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Autumn</vt:lpstr>
      <vt:lpstr> Daylilies</vt:lpstr>
      <vt:lpstr>PowerPoint Presentation</vt:lpstr>
      <vt:lpstr>How can you tell the difference between a daylily and a true lily?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For further information on daylily hybridization and gardening, go to:  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Daylilies</dc:title>
  <dc:creator>Charles Harper</dc:creator>
  <cp:lastModifiedBy>Claude Carpenter</cp:lastModifiedBy>
  <cp:revision>231</cp:revision>
  <dcterms:created xsi:type="dcterms:W3CDTF">2011-10-24T01:32:25Z</dcterms:created>
  <dcterms:modified xsi:type="dcterms:W3CDTF">2015-03-28T23:55:17Z</dcterms:modified>
</cp:coreProperties>
</file>