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2" r:id="rId13"/>
    <p:sldId id="271" r:id="rId14"/>
    <p:sldId id="273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6" r:id="rId23"/>
    <p:sldId id="287" r:id="rId24"/>
    <p:sldId id="288" r:id="rId25"/>
    <p:sldId id="289" r:id="rId26"/>
    <p:sldId id="339" r:id="rId27"/>
    <p:sldId id="350" r:id="rId28"/>
    <p:sldId id="352" r:id="rId29"/>
    <p:sldId id="349" r:id="rId30"/>
    <p:sldId id="342" r:id="rId31"/>
    <p:sldId id="341" r:id="rId32"/>
    <p:sldId id="351" r:id="rId33"/>
    <p:sldId id="265" r:id="rId34"/>
    <p:sldId id="274" r:id="rId35"/>
    <p:sldId id="283" r:id="rId36"/>
    <p:sldId id="290" r:id="rId37"/>
    <p:sldId id="34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22"/>
    <a:srgbClr val="66203D"/>
    <a:srgbClr val="FCB614"/>
    <a:srgbClr val="E45786"/>
    <a:srgbClr val="D5ABED"/>
    <a:srgbClr val="A4C8B4"/>
    <a:srgbClr val="BDD4A3"/>
    <a:srgbClr val="F9F132"/>
    <a:srgbClr val="AD74D2"/>
    <a:srgbClr val="E78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3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F91216-15E2-4EC6-9074-7F98F93DE7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CA703C-DBFE-40B7-A48E-051735C64C3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2057400"/>
            <a:ext cx="7851648" cy="1905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en-US" sz="8900" dirty="0">
                <a:solidFill>
                  <a:srgbClr val="D2ABEF"/>
                </a:solidFill>
              </a:rPr>
              <a:t>Award Winning </a:t>
            </a:r>
            <a:br>
              <a:rPr lang="en-US" sz="8900" dirty="0">
                <a:solidFill>
                  <a:srgbClr val="D2ABEF"/>
                </a:solidFill>
              </a:rPr>
            </a:br>
            <a:r>
              <a:rPr lang="en-US" sz="8900" dirty="0">
                <a:solidFill>
                  <a:srgbClr val="D2ABEF"/>
                </a:solidFill>
              </a:rPr>
              <a:t>2016 Photographs</a:t>
            </a:r>
            <a:br>
              <a:rPr lang="en-US" dirty="0">
                <a:solidFill>
                  <a:srgbClr val="C39BE1"/>
                </a:solidFill>
              </a:rPr>
            </a:br>
            <a:endParaRPr lang="en-US" dirty="0">
              <a:solidFill>
                <a:srgbClr val="C39BE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1711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the results of the</a:t>
            </a:r>
          </a:p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AHS National Photo Contest and those of </a:t>
            </a:r>
          </a:p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 2, 4, 11, 13 and 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051871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599"/>
            <a:ext cx="3540000" cy="1077218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I:   AHS Contest Winners</a:t>
            </a:r>
          </a:p>
        </p:txBody>
      </p:sp>
    </p:spTree>
    <p:extLst>
      <p:ext uri="{BB962C8B-B14F-4D97-AF65-F5344CB8AC3E}">
        <p14:creationId xmlns:p14="http://schemas.microsoft.com/office/powerpoint/2010/main" val="52395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276600" cy="2057400"/>
          </a:xfrm>
        </p:spPr>
        <p:txBody>
          <a:bodyPr/>
          <a:lstStyle/>
          <a:p>
            <a:r>
              <a:rPr lang="en-US" sz="4800" dirty="0">
                <a:solidFill>
                  <a:srgbClr val="B482DA"/>
                </a:solidFill>
              </a:rPr>
              <a:t>AHS</a:t>
            </a:r>
            <a:r>
              <a:rPr lang="en-US" sz="4800" dirty="0"/>
              <a:t> 2016 </a:t>
            </a:r>
            <a:br>
              <a:rPr lang="en-US" sz="4800" dirty="0"/>
            </a:br>
            <a:r>
              <a:rPr lang="en-US" sz="4800" dirty="0"/>
              <a:t>Multi-Bloom </a:t>
            </a:r>
            <a:br>
              <a:rPr lang="en-US" sz="4800" dirty="0"/>
            </a:br>
            <a:r>
              <a:rPr lang="en-US" sz="4800" dirty="0"/>
              <a:t>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590800"/>
            <a:ext cx="3276600" cy="1524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Guillard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‘Amanda’s Little Red Shoes’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(Eller-N., 2004)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81000"/>
            <a:ext cx="5102663" cy="6248400"/>
          </a:xfrm>
          <a:prstGeom prst="rect">
            <a:avLst/>
          </a:prstGeom>
          <a:ln w="38100">
            <a:solidFill>
              <a:srgbClr val="FDFAF6"/>
            </a:solidFill>
          </a:ln>
        </p:spPr>
      </p:pic>
    </p:spTree>
    <p:extLst>
      <p:ext uri="{BB962C8B-B14F-4D97-AF65-F5344CB8AC3E}">
        <p14:creationId xmlns:p14="http://schemas.microsoft.com/office/powerpoint/2010/main" val="5104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85800"/>
          </a:xfrm>
        </p:spPr>
        <p:txBody>
          <a:bodyPr/>
          <a:lstStyle/>
          <a:p>
            <a:r>
              <a:rPr lang="en-US" sz="4800" dirty="0">
                <a:solidFill>
                  <a:srgbClr val="B482DA"/>
                </a:solidFill>
              </a:rPr>
              <a:t>AHS</a:t>
            </a:r>
            <a:r>
              <a:rPr lang="en-US" sz="4800" dirty="0"/>
              <a:t> 2016 Multi-Bloom 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895600"/>
            <a:ext cx="2590800" cy="2286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Stahl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Noorland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Mahieu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-Burris, 2007)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368552"/>
            <a:ext cx="6553200" cy="4783836"/>
          </a:xfrm>
          <a:prstGeom prst="rect">
            <a:avLst/>
          </a:prstGeom>
          <a:ln w="38100">
            <a:solidFill>
              <a:srgbClr val="729100"/>
            </a:solidFill>
          </a:ln>
        </p:spPr>
      </p:pic>
    </p:spTree>
    <p:extLst>
      <p:ext uri="{BB962C8B-B14F-4D97-AF65-F5344CB8AC3E}">
        <p14:creationId xmlns:p14="http://schemas.microsoft.com/office/powerpoint/2010/main" val="77622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52400"/>
            <a:ext cx="3352800" cy="2286000"/>
          </a:xfrm>
        </p:spPr>
        <p:txBody>
          <a:bodyPr/>
          <a:lstStyle/>
          <a:p>
            <a:r>
              <a:rPr lang="en-US" sz="4800" dirty="0">
                <a:solidFill>
                  <a:srgbClr val="B482DA"/>
                </a:solidFill>
              </a:rPr>
              <a:t>AHS</a:t>
            </a:r>
            <a:r>
              <a:rPr lang="en-US" sz="4800" dirty="0"/>
              <a:t> 2016 </a:t>
            </a:r>
            <a:br>
              <a:rPr lang="en-US" sz="4800" dirty="0"/>
            </a:br>
            <a:r>
              <a:rPr lang="en-US" sz="4800" dirty="0"/>
              <a:t>Multi-Bloom </a:t>
            </a:r>
            <a:br>
              <a:rPr lang="en-US" sz="4800" dirty="0"/>
            </a:br>
            <a:r>
              <a:rPr lang="en-US" sz="4800" dirty="0"/>
              <a:t>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0" y="2895600"/>
            <a:ext cx="2590800" cy="2286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Owen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‘Ballistic’ (Owen-P., 2016)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28600"/>
            <a:ext cx="5562600" cy="641838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116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762000"/>
          </a:xfrm>
        </p:spPr>
        <p:txBody>
          <a:bodyPr/>
          <a:lstStyle/>
          <a:p>
            <a:r>
              <a:rPr lang="en-US" sz="4800" dirty="0">
                <a:solidFill>
                  <a:srgbClr val="B482DA"/>
                </a:solidFill>
              </a:rPr>
              <a:t>AHS</a:t>
            </a:r>
            <a:r>
              <a:rPr lang="en-US" sz="4800" dirty="0"/>
              <a:t> 2016 Multi-Bloom 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438400"/>
            <a:ext cx="2819400" cy="2133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Vicky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Goedde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‘Lady Neva’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(Alexander-Moody, 1970)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98" y="1143000"/>
            <a:ext cx="6299901" cy="5486400"/>
          </a:xfrm>
          <a:prstGeom prst="rect">
            <a:avLst/>
          </a:prstGeom>
          <a:ln w="38100">
            <a:solidFill>
              <a:srgbClr val="CBAF36"/>
            </a:solidFill>
          </a:ln>
        </p:spPr>
      </p:pic>
    </p:spTree>
    <p:extLst>
      <p:ext uri="{BB962C8B-B14F-4D97-AF65-F5344CB8AC3E}">
        <p14:creationId xmlns:p14="http://schemas.microsoft.com/office/powerpoint/2010/main" val="4966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276600" cy="2286000"/>
          </a:xfrm>
        </p:spPr>
        <p:txBody>
          <a:bodyPr/>
          <a:lstStyle/>
          <a:p>
            <a:r>
              <a:rPr lang="en-US" sz="4800" dirty="0">
                <a:solidFill>
                  <a:srgbClr val="B482DA"/>
                </a:solidFill>
              </a:rPr>
              <a:t>AHS</a:t>
            </a:r>
            <a:r>
              <a:rPr lang="en-US" sz="4800" dirty="0"/>
              <a:t> 2016 </a:t>
            </a:r>
            <a:br>
              <a:rPr lang="en-US" sz="4800" dirty="0"/>
            </a:br>
            <a:r>
              <a:rPr lang="en-US" sz="4800" dirty="0"/>
              <a:t>Multi-Bloom </a:t>
            </a:r>
            <a:br>
              <a:rPr lang="en-US" sz="4800" dirty="0"/>
            </a:br>
            <a:r>
              <a:rPr lang="en-US" sz="4800" dirty="0"/>
              <a:t>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743200"/>
            <a:ext cx="2743200" cy="2590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 Hamilton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‘Purple Satellite’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Mahieu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34280"/>
            <a:ext cx="4953000" cy="6647519"/>
          </a:xfrm>
          <a:prstGeom prst="rect">
            <a:avLst/>
          </a:prstGeom>
          <a:ln w="38100">
            <a:solidFill>
              <a:srgbClr val="9A2370"/>
            </a:solidFill>
          </a:ln>
        </p:spPr>
      </p:pic>
    </p:spTree>
    <p:extLst>
      <p:ext uri="{BB962C8B-B14F-4D97-AF65-F5344CB8AC3E}">
        <p14:creationId xmlns:p14="http://schemas.microsoft.com/office/powerpoint/2010/main" val="411726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800100"/>
          </a:xfrm>
        </p:spPr>
        <p:txBody>
          <a:bodyPr/>
          <a:lstStyle/>
          <a:p>
            <a:r>
              <a:rPr lang="en-US" sz="5400" dirty="0">
                <a:solidFill>
                  <a:srgbClr val="B482DA"/>
                </a:solidFill>
              </a:rPr>
              <a:t>AHS</a:t>
            </a:r>
            <a:r>
              <a:rPr lang="en-US" sz="5400" dirty="0"/>
              <a:t> 2016 Artistic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2895600"/>
            <a:ext cx="2667000" cy="25146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Ginny Pearce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‘Big Red Wagon’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Stamile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2008)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tree frog’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600200"/>
            <a:ext cx="6629400" cy="4419600"/>
          </a:xfrm>
          <a:prstGeom prst="rect">
            <a:avLst/>
          </a:prstGeom>
          <a:ln w="38100">
            <a:solidFill>
              <a:srgbClr val="F2D173"/>
            </a:solidFill>
          </a:ln>
        </p:spPr>
      </p:pic>
    </p:spTree>
    <p:extLst>
      <p:ext uri="{BB962C8B-B14F-4D97-AF65-F5344CB8AC3E}">
        <p14:creationId xmlns:p14="http://schemas.microsoft.com/office/powerpoint/2010/main" val="400070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" y="76200"/>
            <a:ext cx="8839200" cy="6096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Artistic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15" y="530902"/>
            <a:ext cx="7736114" cy="1524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Dominique Elliot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‘Killer Bees’ (Elliott, 2014) with Praying Mantis’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054902"/>
            <a:ext cx="7068312" cy="4712208"/>
          </a:xfrm>
          <a:prstGeom prst="rect">
            <a:avLst/>
          </a:prstGeom>
          <a:ln w="38100">
            <a:solidFill>
              <a:srgbClr val="FFA552"/>
            </a:solidFill>
          </a:ln>
        </p:spPr>
      </p:pic>
    </p:spTree>
    <p:extLst>
      <p:ext uri="{BB962C8B-B14F-4D97-AF65-F5344CB8AC3E}">
        <p14:creationId xmlns:p14="http://schemas.microsoft.com/office/powerpoint/2010/main" val="167103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715000" cy="6096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Artistic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899" y="609600"/>
            <a:ext cx="6172200" cy="137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PLACE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Carlson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‘Hotter than the Fourth of July’ (Wilkerson, 2010)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057400"/>
            <a:ext cx="6400799" cy="4698516"/>
          </a:xfrm>
          <a:prstGeom prst="rect">
            <a:avLst/>
          </a:prstGeom>
          <a:ln w="38100">
            <a:solidFill>
              <a:srgbClr val="B05F01"/>
            </a:solidFill>
          </a:ln>
        </p:spPr>
      </p:pic>
    </p:spTree>
    <p:extLst>
      <p:ext uri="{BB962C8B-B14F-4D97-AF65-F5344CB8AC3E}">
        <p14:creationId xmlns:p14="http://schemas.microsoft.com/office/powerpoint/2010/main" val="370322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2900"/>
            <a:ext cx="5791200" cy="6858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Artistic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57400"/>
            <a:ext cx="2286000" cy="3505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Dominique Elliott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‘‘Frog’s Eye’ 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Stamile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-P., 2004) with feeding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Anolis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lizard’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371600"/>
            <a:ext cx="6720702" cy="5008245"/>
          </a:xfrm>
          <a:prstGeom prst="rect">
            <a:avLst/>
          </a:prstGeom>
          <a:ln w="38100">
            <a:solidFill>
              <a:srgbClr val="76C5C5"/>
            </a:solidFill>
          </a:ln>
        </p:spPr>
      </p:pic>
    </p:spTree>
    <p:extLst>
      <p:ext uri="{BB962C8B-B14F-4D97-AF65-F5344CB8AC3E}">
        <p14:creationId xmlns:p14="http://schemas.microsoft.com/office/powerpoint/2010/main" val="394432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457200"/>
            <a:ext cx="2895600" cy="1676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</a:t>
            </a:r>
            <a:br>
              <a:rPr lang="en-US" sz="4400" dirty="0"/>
            </a:br>
            <a:r>
              <a:rPr lang="en-US" sz="4400" dirty="0"/>
              <a:t>Artistic </a:t>
            </a:r>
            <a:br>
              <a:rPr lang="en-US" sz="4400" dirty="0"/>
            </a:br>
            <a:r>
              <a:rPr lang="en-US" sz="4400" dirty="0"/>
              <a:t>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2667000"/>
            <a:ext cx="2514600" cy="2590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Claudia Conway</a:t>
            </a:r>
          </a:p>
          <a:p>
            <a:pPr algn="ct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‘‘Pursuit of Happiness’ </a:t>
            </a:r>
          </a:p>
          <a:p>
            <a:pPr algn="ct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(Trimmer, 2010) with tree frog’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81000"/>
            <a:ext cx="6172200" cy="6172200"/>
          </a:xfrm>
          <a:prstGeom prst="rect">
            <a:avLst/>
          </a:prstGeom>
          <a:ln w="38100">
            <a:solidFill>
              <a:srgbClr val="A56387"/>
            </a:solidFill>
          </a:ln>
        </p:spPr>
      </p:pic>
    </p:spTree>
    <p:extLst>
      <p:ext uri="{BB962C8B-B14F-4D97-AF65-F5344CB8AC3E}">
        <p14:creationId xmlns:p14="http://schemas.microsoft.com/office/powerpoint/2010/main" val="339289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673608"/>
            <a:ext cx="5032248" cy="1078992"/>
          </a:xfrm>
        </p:spPr>
        <p:txBody>
          <a:bodyPr/>
          <a:lstStyle/>
          <a:p>
            <a:r>
              <a:rPr lang="en-US" sz="7200" dirty="0"/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543800" cy="3657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hope you enjoy this compendium of the “best of the best” photos from the 2016 AHS and Regions 2, 4, 11, 13 and 15 contests.  Each has won recognition in a judged contest held by the AHS or those five regions.  While each contest had its individual requirements, all share a </a:t>
            </a:r>
          </a:p>
          <a:p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goal of identifying the most outstanding among the entries.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5720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8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6858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B482DA"/>
                </a:solidFill>
              </a:rPr>
              <a:t>AHS</a:t>
            </a:r>
            <a:r>
              <a:rPr lang="en-US" sz="5400" dirty="0"/>
              <a:t> 2016 Artistic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2743200"/>
            <a:ext cx="3200400" cy="2209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 Ripley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‘Shadow Music’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(Ripley, 2014)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053" y="1219200"/>
            <a:ext cx="5960699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200"/>
            <a:ext cx="5960699" cy="5105400"/>
          </a:xfrm>
          <a:prstGeom prst="rect">
            <a:avLst/>
          </a:prstGeom>
          <a:ln w="38100">
            <a:solidFill>
              <a:srgbClr val="E78D98"/>
            </a:solidFill>
          </a:ln>
        </p:spPr>
      </p:pic>
    </p:spTree>
    <p:extLst>
      <p:ext uri="{BB962C8B-B14F-4D97-AF65-F5344CB8AC3E}">
        <p14:creationId xmlns:p14="http://schemas.microsoft.com/office/powerpoint/2010/main" val="157738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9" y="533400"/>
            <a:ext cx="5904875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Monbeck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Avon Garden’ (IN)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00200"/>
            <a:ext cx="7809875" cy="5140989"/>
          </a:xfrm>
          <a:prstGeom prst="rect">
            <a:avLst/>
          </a:prstGeom>
          <a:ln w="38100">
            <a:solidFill>
              <a:srgbClr val="AD74D2"/>
            </a:solidFill>
          </a:ln>
        </p:spPr>
      </p:pic>
    </p:spTree>
    <p:extLst>
      <p:ext uri="{BB962C8B-B14F-4D97-AF65-F5344CB8AC3E}">
        <p14:creationId xmlns:p14="http://schemas.microsoft.com/office/powerpoint/2010/main" val="2670995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295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743200"/>
            <a:ext cx="2514600" cy="304767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Okrasinski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Coltharp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Alexander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Garden’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344" y="1905324"/>
            <a:ext cx="6602836" cy="4038276"/>
          </a:xfrm>
          <a:prstGeom prst="rect">
            <a:avLst/>
          </a:prstGeom>
          <a:ln w="38100">
            <a:solidFill>
              <a:srgbClr val="F9F132"/>
            </a:solidFill>
          </a:ln>
        </p:spPr>
      </p:pic>
    </p:spTree>
    <p:extLst>
      <p:ext uri="{BB962C8B-B14F-4D97-AF65-F5344CB8AC3E}">
        <p14:creationId xmlns:p14="http://schemas.microsoft.com/office/powerpoint/2010/main" val="263968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295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2743200"/>
            <a:ext cx="1981200" cy="3124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Owen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‘Slightly Different Daylily Garden’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(SC)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00" y="1981200"/>
            <a:ext cx="7213600" cy="4598670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166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3716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514600"/>
            <a:ext cx="2438400" cy="3429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Monroe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Billadeau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Garden’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(MN)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918741"/>
            <a:ext cx="7086600" cy="4706772"/>
          </a:xfrm>
          <a:prstGeom prst="rect">
            <a:avLst/>
          </a:prstGeom>
          <a:ln w="38100">
            <a:solidFill>
              <a:srgbClr val="BDD4A3"/>
            </a:solidFill>
          </a:ln>
        </p:spPr>
      </p:pic>
    </p:spTree>
    <p:extLst>
      <p:ext uri="{BB962C8B-B14F-4D97-AF65-F5344CB8AC3E}">
        <p14:creationId xmlns:p14="http://schemas.microsoft.com/office/powerpoint/2010/main" val="3374317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95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971800"/>
            <a:ext cx="2057400" cy="2438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Selman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Blueridge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Daylilies Garden’ (NC)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00200"/>
            <a:ext cx="6807200" cy="5105400"/>
          </a:xfrm>
          <a:prstGeom prst="rect">
            <a:avLst/>
          </a:prstGeom>
          <a:ln w="38100">
            <a:solidFill>
              <a:srgbClr val="A4C8B4"/>
            </a:solidFill>
          </a:ln>
        </p:spPr>
      </p:pic>
    </p:spTree>
    <p:extLst>
      <p:ext uri="{BB962C8B-B14F-4D97-AF65-F5344CB8AC3E}">
        <p14:creationId xmlns:p14="http://schemas.microsoft.com/office/powerpoint/2010/main" val="82816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383792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5400" y="2667000"/>
            <a:ext cx="2006600" cy="3048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Kyle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Billadeau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Claude Carpenter Garden’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64" y="1852798"/>
            <a:ext cx="7044336" cy="4700401"/>
          </a:xfrm>
          <a:prstGeom prst="rect">
            <a:avLst/>
          </a:prstGeom>
          <a:ln w="38100">
            <a:solidFill>
              <a:srgbClr val="D5ABED"/>
            </a:solidFill>
          </a:ln>
        </p:spPr>
      </p:pic>
    </p:spTree>
    <p:extLst>
      <p:ext uri="{BB962C8B-B14F-4D97-AF65-F5344CB8AC3E}">
        <p14:creationId xmlns:p14="http://schemas.microsoft.com/office/powerpoint/2010/main" val="2962259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220200" cy="1993392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Youth Photography Awards: Beginners </a:t>
            </a:r>
            <a:br>
              <a:rPr lang="en-US" sz="4400" dirty="0"/>
            </a:br>
            <a:r>
              <a:rPr lang="en-US" sz="4400" dirty="0"/>
              <a:t>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590800"/>
            <a:ext cx="2286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Place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Herrington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‘Dave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Guleke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(Herrington-K., 2008)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914400"/>
            <a:ext cx="4343400" cy="5791200"/>
          </a:xfrm>
          <a:prstGeom prst="rect">
            <a:avLst/>
          </a:prstGeom>
          <a:ln w="38100">
            <a:solidFill>
              <a:srgbClr val="E45786"/>
            </a:solidFill>
          </a:ln>
        </p:spPr>
      </p:pic>
    </p:spTree>
    <p:extLst>
      <p:ext uri="{BB962C8B-B14F-4D97-AF65-F5344CB8AC3E}">
        <p14:creationId xmlns:p14="http://schemas.microsoft.com/office/powerpoint/2010/main" val="649120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09600"/>
            <a:ext cx="9220200" cy="1993392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Youth Photography Awards: Beginners 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228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Herrington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‘Raspberry Propeller’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(Roberts-N., 2003)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524000"/>
            <a:ext cx="6731000" cy="5048250"/>
          </a:xfrm>
          <a:prstGeom prst="rect">
            <a:avLst/>
          </a:prstGeom>
          <a:ln w="38100">
            <a:solidFill>
              <a:srgbClr val="FCB614"/>
            </a:solidFill>
          </a:ln>
        </p:spPr>
      </p:pic>
    </p:spTree>
    <p:extLst>
      <p:ext uri="{BB962C8B-B14F-4D97-AF65-F5344CB8AC3E}">
        <p14:creationId xmlns:p14="http://schemas.microsoft.com/office/powerpoint/2010/main" val="704763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42248" cy="1307592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Youth Photography Awards: Intermediate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895600"/>
            <a:ext cx="2314776" cy="2438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PLACE</a:t>
            </a:r>
          </a:p>
          <a:p>
            <a:pPr algn="ctr"/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Ashton </a:t>
            </a:r>
            <a:r>
              <a:rPr lang="en-US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Lopp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‘Violet Becomes You’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Stamile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-P., 2007)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563" y="1524000"/>
            <a:ext cx="6740237" cy="5034374"/>
          </a:xfrm>
          <a:prstGeom prst="rect">
            <a:avLst/>
          </a:prstGeom>
          <a:ln w="38100">
            <a:solidFill>
              <a:srgbClr val="66203D"/>
            </a:solidFill>
          </a:ln>
        </p:spPr>
      </p:pic>
    </p:spTree>
    <p:extLst>
      <p:ext uri="{BB962C8B-B14F-4D97-AF65-F5344CB8AC3E}">
        <p14:creationId xmlns:p14="http://schemas.microsoft.com/office/powerpoint/2010/main" val="20832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3716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Single </a:t>
            </a:r>
            <a:br>
              <a:rPr lang="en-US" sz="4400" dirty="0"/>
            </a:br>
            <a:r>
              <a:rPr lang="en-US" sz="4400" dirty="0"/>
              <a:t>Bloom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7" y="304015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PLACE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Stahl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‘Purple Tarantula’ 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Gossard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160" y="914400"/>
            <a:ext cx="6361440" cy="5777226"/>
          </a:xfrm>
          <a:prstGeom prst="rect">
            <a:avLst/>
          </a:prstGeom>
          <a:ln w="38100">
            <a:solidFill>
              <a:srgbClr val="C4516F"/>
            </a:solidFill>
          </a:ln>
        </p:spPr>
      </p:pic>
    </p:spTree>
    <p:extLst>
      <p:ext uri="{BB962C8B-B14F-4D97-AF65-F5344CB8AC3E}">
        <p14:creationId xmlns:p14="http://schemas.microsoft.com/office/powerpoint/2010/main" val="3124820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" y="304800"/>
            <a:ext cx="8842248" cy="1231392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Youth Photography Awards: Intermediate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6036" y="2438400"/>
            <a:ext cx="2667000" cy="259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Ashton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Lopp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Lowcountry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Gem’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Roycroft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1998)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tree frog’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538" y="1981200"/>
            <a:ext cx="6401262" cy="4266428"/>
          </a:xfrm>
          <a:prstGeom prst="rect">
            <a:avLst/>
          </a:prstGeom>
          <a:ln w="38100">
            <a:solidFill>
              <a:srgbClr val="FFE522"/>
            </a:solidFill>
          </a:ln>
        </p:spPr>
      </p:pic>
    </p:spTree>
    <p:extLst>
      <p:ext uri="{BB962C8B-B14F-4D97-AF65-F5344CB8AC3E}">
        <p14:creationId xmlns:p14="http://schemas.microsoft.com/office/powerpoint/2010/main" val="2032256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52" y="762000"/>
            <a:ext cx="7772400" cy="1286256"/>
          </a:xfrm>
        </p:spPr>
        <p:txBody>
          <a:bodyPr/>
          <a:lstStyle/>
          <a:p>
            <a:r>
              <a:rPr lang="en-US" sz="8000" dirty="0"/>
              <a:t>End of Part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90760"/>
            <a:ext cx="6784848" cy="1333936"/>
          </a:xfrm>
          <a:solidFill>
            <a:schemeClr val="tx1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go to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</a:t>
            </a: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the Region 2 and  4 winners.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752" y="4343400"/>
            <a:ext cx="6781800" cy="1323439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go to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III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the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13, 14 and 15 winners.</a:t>
            </a:r>
          </a:p>
        </p:txBody>
      </p:sp>
    </p:spTree>
    <p:extLst>
      <p:ext uri="{BB962C8B-B14F-4D97-AF65-F5344CB8AC3E}">
        <p14:creationId xmlns:p14="http://schemas.microsoft.com/office/powerpoint/2010/main" val="791971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7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295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Single Bloom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971800"/>
            <a:ext cx="2514600" cy="2590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Janice Kennedy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‘Lemon Fringed Pastel’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Klehm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752601"/>
            <a:ext cx="6257464" cy="5029199"/>
          </a:xfrm>
          <a:prstGeom prst="rect">
            <a:avLst/>
          </a:prstGeom>
          <a:ln w="38100">
            <a:solidFill>
              <a:srgbClr val="F7ABD8"/>
            </a:solidFill>
          </a:ln>
        </p:spPr>
      </p:pic>
    </p:spTree>
    <p:extLst>
      <p:ext uri="{BB962C8B-B14F-4D97-AF65-F5344CB8AC3E}">
        <p14:creationId xmlns:p14="http://schemas.microsoft.com/office/powerpoint/2010/main" val="4163634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3505200" cy="2362200"/>
          </a:xfrm>
        </p:spPr>
        <p:txBody>
          <a:bodyPr/>
          <a:lstStyle/>
          <a:p>
            <a:r>
              <a:rPr lang="en-US" sz="4800" dirty="0">
                <a:solidFill>
                  <a:srgbClr val="B482DA"/>
                </a:solidFill>
              </a:rPr>
              <a:t>AHS</a:t>
            </a:r>
            <a:r>
              <a:rPr lang="en-US" sz="4800" dirty="0"/>
              <a:t> 2016 </a:t>
            </a:r>
            <a:br>
              <a:rPr lang="en-US" sz="4800" dirty="0"/>
            </a:br>
            <a:r>
              <a:rPr lang="en-US" sz="4800" dirty="0"/>
              <a:t>Multi-Bloom </a:t>
            </a:r>
            <a:br>
              <a:rPr lang="en-US" sz="4800" dirty="0"/>
            </a:br>
            <a:r>
              <a:rPr lang="en-US" sz="4800" dirty="0"/>
              <a:t>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048000"/>
            <a:ext cx="4114800" cy="2133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Patricia Loveland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‘Olympic Lightning Flash’ (Loveland-P., 2012)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82" y="117109"/>
            <a:ext cx="4336566" cy="666469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14436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5715000" cy="6858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Artistic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609600"/>
            <a:ext cx="9220200" cy="1524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Monbeck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‘Grape Cupcake’ (Herrington, 2002) with Pink Beetle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133600"/>
            <a:ext cx="7620000" cy="4595920"/>
          </a:xfrm>
          <a:prstGeom prst="rect">
            <a:avLst/>
          </a:prstGeom>
          <a:ln w="38100">
            <a:solidFill>
              <a:srgbClr val="F7ABD8"/>
            </a:solidFill>
          </a:ln>
        </p:spPr>
      </p:pic>
    </p:spTree>
    <p:extLst>
      <p:ext uri="{BB962C8B-B14F-4D97-AF65-F5344CB8AC3E}">
        <p14:creationId xmlns:p14="http://schemas.microsoft.com/office/powerpoint/2010/main" val="646144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295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0" y="2362200"/>
            <a:ext cx="2286000" cy="31242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Owen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Slightly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Nursery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79" y="1905000"/>
            <a:ext cx="7122075" cy="4648200"/>
          </a:xfrm>
          <a:prstGeom prst="rect">
            <a:avLst/>
          </a:prstGeom>
          <a:ln w="38100">
            <a:solidFill>
              <a:srgbClr val="1CFC67"/>
            </a:solidFill>
          </a:ln>
        </p:spPr>
      </p:pic>
    </p:spTree>
    <p:extLst>
      <p:ext uri="{BB962C8B-B14F-4D97-AF65-F5344CB8AC3E}">
        <p14:creationId xmlns:p14="http://schemas.microsoft.com/office/powerpoint/2010/main" val="4126669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5008"/>
            <a:ext cx="8842248" cy="1307592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Youth Photography Awards: Intermediate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2590800"/>
            <a:ext cx="2514600" cy="32385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Whitinger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‘Circle of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(Shooter-F.,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090" y="2057400"/>
            <a:ext cx="6626087" cy="4419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4324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0" y="2743200"/>
            <a:ext cx="2971800" cy="28956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 Elliot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‘Godwin’s Glory’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(Elliot-S., 2014)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52"/>
            <a:ext cx="8458200" cy="1605116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Single Bloom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905000"/>
            <a:ext cx="6720840" cy="4800600"/>
          </a:xfrm>
          <a:prstGeom prst="rect">
            <a:avLst/>
          </a:prstGeom>
          <a:ln w="38100">
            <a:solidFill>
              <a:srgbClr val="DBF04B"/>
            </a:solidFill>
          </a:ln>
        </p:spPr>
      </p:pic>
    </p:spTree>
    <p:extLst>
      <p:ext uri="{BB962C8B-B14F-4D97-AF65-F5344CB8AC3E}">
        <p14:creationId xmlns:p14="http://schemas.microsoft.com/office/powerpoint/2010/main" val="357004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305800" cy="1746354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Single </a:t>
            </a:r>
            <a:br>
              <a:rPr lang="en-US" sz="4400" dirty="0"/>
            </a:br>
            <a:r>
              <a:rPr lang="en-US" sz="4400" dirty="0"/>
              <a:t>Bloom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2590800" cy="2438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 Elliot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‘Peripatetic Albatross’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(Elliot-S., 2014)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066800"/>
            <a:ext cx="5638800" cy="5638800"/>
          </a:xfrm>
          <a:prstGeom prst="rect">
            <a:avLst/>
          </a:prstGeom>
          <a:ln w="38100">
            <a:solidFill>
              <a:srgbClr val="FDE11A"/>
            </a:solidFill>
          </a:ln>
        </p:spPr>
      </p:pic>
    </p:spTree>
    <p:extLst>
      <p:ext uri="{BB962C8B-B14F-4D97-AF65-F5344CB8AC3E}">
        <p14:creationId xmlns:p14="http://schemas.microsoft.com/office/powerpoint/2010/main" val="167667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0" y="2743200"/>
            <a:ext cx="2819400" cy="2209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Jerry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Gantar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‘Free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Wheelin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Stamile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-P.,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295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Single Bloom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94" y="1981200"/>
            <a:ext cx="6637106" cy="4408227"/>
          </a:xfrm>
          <a:prstGeom prst="rect">
            <a:avLst/>
          </a:prstGeom>
          <a:ln w="38100">
            <a:solidFill>
              <a:srgbClr val="544BAE"/>
            </a:solidFill>
          </a:ln>
        </p:spPr>
      </p:pic>
    </p:spTree>
    <p:extLst>
      <p:ext uri="{BB962C8B-B14F-4D97-AF65-F5344CB8AC3E}">
        <p14:creationId xmlns:p14="http://schemas.microsoft.com/office/powerpoint/2010/main" val="66038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2954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Single Bloom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2819400"/>
            <a:ext cx="2743200" cy="2209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Randy Dinkins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‘Heavenly United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Stand’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Gossard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166" y="2150935"/>
            <a:ext cx="6449634" cy="4478465"/>
          </a:xfrm>
          <a:prstGeom prst="rect">
            <a:avLst/>
          </a:prstGeom>
          <a:ln w="38100">
            <a:solidFill>
              <a:srgbClr val="A5002E"/>
            </a:solidFill>
          </a:ln>
        </p:spPr>
      </p:pic>
    </p:spTree>
    <p:extLst>
      <p:ext uri="{BB962C8B-B14F-4D97-AF65-F5344CB8AC3E}">
        <p14:creationId xmlns:p14="http://schemas.microsoft.com/office/powerpoint/2010/main" val="361746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752600"/>
          </a:xfrm>
        </p:spPr>
        <p:txBody>
          <a:bodyPr/>
          <a:lstStyle/>
          <a:p>
            <a:r>
              <a:rPr lang="en-US" sz="4400" dirty="0">
                <a:solidFill>
                  <a:srgbClr val="B482DA"/>
                </a:solidFill>
              </a:rPr>
              <a:t>AHS</a:t>
            </a:r>
            <a:r>
              <a:rPr lang="en-US" sz="4400" dirty="0"/>
              <a:t> 2016 Mildred </a:t>
            </a:r>
            <a:r>
              <a:rPr lang="en-US" sz="4400" dirty="0" err="1"/>
              <a:t>Schlumpf</a:t>
            </a:r>
            <a:r>
              <a:rPr lang="en-US" sz="4400" dirty="0"/>
              <a:t> Award: Single </a:t>
            </a:r>
            <a:br>
              <a:rPr lang="en-US" sz="4400" dirty="0"/>
            </a:br>
            <a:r>
              <a:rPr lang="en-US" sz="4400" dirty="0"/>
              <a:t>Bloom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3048000"/>
            <a:ext cx="2743200" cy="215294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 Covington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‘In Walked Bud’ (Clement-B., 2013)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965576"/>
            <a:ext cx="5821180" cy="5741073"/>
          </a:xfrm>
          <a:prstGeom prst="rect">
            <a:avLst/>
          </a:prstGeom>
          <a:ln w="38100">
            <a:solidFill>
              <a:srgbClr val="B34263"/>
            </a:solidFill>
          </a:ln>
        </p:spPr>
      </p:pic>
    </p:spTree>
    <p:extLst>
      <p:ext uri="{BB962C8B-B14F-4D97-AF65-F5344CB8AC3E}">
        <p14:creationId xmlns:p14="http://schemas.microsoft.com/office/powerpoint/2010/main" val="365120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"/>
            <a:ext cx="7924801" cy="685800"/>
          </a:xfrm>
        </p:spPr>
        <p:txBody>
          <a:bodyPr/>
          <a:lstStyle/>
          <a:p>
            <a:r>
              <a:rPr lang="en-US" sz="4800" dirty="0">
                <a:solidFill>
                  <a:srgbClr val="B482DA"/>
                </a:solidFill>
              </a:rPr>
              <a:t>AHS</a:t>
            </a:r>
            <a:r>
              <a:rPr lang="en-US" sz="4800" dirty="0"/>
              <a:t> 2016 Multi-Bloom 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28600" y="2819400"/>
            <a:ext cx="2971800" cy="25146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PLACE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Okrasinski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‘Neon Flamingo’ 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Gossard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-J., 2006)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431352"/>
            <a:ext cx="6504586" cy="5100512"/>
          </a:xfrm>
          <a:prstGeom prst="rect">
            <a:avLst/>
          </a:prstGeom>
          <a:ln w="38100">
            <a:solidFill>
              <a:srgbClr val="CC6091"/>
            </a:solidFill>
          </a:ln>
        </p:spPr>
      </p:pic>
    </p:spTree>
    <p:extLst>
      <p:ext uri="{BB962C8B-B14F-4D97-AF65-F5344CB8AC3E}">
        <p14:creationId xmlns:p14="http://schemas.microsoft.com/office/powerpoint/2010/main" val="1878341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17951</TotalTime>
  <Words>766</Words>
  <Application>Microsoft Office PowerPoint</Application>
  <PresentationFormat>On-screen Show (4:3)</PresentationFormat>
  <Paragraphs>179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Constantia</vt:lpstr>
      <vt:lpstr>Wingdings 2</vt:lpstr>
      <vt:lpstr>Flow</vt:lpstr>
      <vt:lpstr>Award Winning  2016 Photographs </vt:lpstr>
      <vt:lpstr>Welcome</vt:lpstr>
      <vt:lpstr>AHS 2016 Mildred Schlumpf Award: Single  Bloom</vt:lpstr>
      <vt:lpstr>AHS 2016 Mildred Schlumpf Award: Single Bloom</vt:lpstr>
      <vt:lpstr>AHS 2016 Mildred Schlumpf Award: Single  Bloom</vt:lpstr>
      <vt:lpstr>AHS 2016 Mildred Schlumpf Award: Single Bloom</vt:lpstr>
      <vt:lpstr>AHS 2016 Mildred Schlumpf Award: Single Bloom</vt:lpstr>
      <vt:lpstr>AHS 2016 Mildred Schlumpf Award: Single  Bloom</vt:lpstr>
      <vt:lpstr>AHS 2016 Multi-Bloom Awards</vt:lpstr>
      <vt:lpstr>AHS 2016  Multi-Bloom  Awards</vt:lpstr>
      <vt:lpstr>AHS 2016 Multi-Bloom Awards</vt:lpstr>
      <vt:lpstr>AHS 2016  Multi-Bloom  Awards</vt:lpstr>
      <vt:lpstr>AHS 2016 Multi-Bloom Awards</vt:lpstr>
      <vt:lpstr>AHS 2016  Multi-Bloom  Awards</vt:lpstr>
      <vt:lpstr>AHS 2016 Artistic Award</vt:lpstr>
      <vt:lpstr>AHS 2016 Artistic Award</vt:lpstr>
      <vt:lpstr>AHS 2016 Artistic Award</vt:lpstr>
      <vt:lpstr>AHS 2016 Artistic Award</vt:lpstr>
      <vt:lpstr>AHS 2016  Artistic  Award</vt:lpstr>
      <vt:lpstr>AHS 2016 Artistic Award</vt:lpstr>
      <vt:lpstr>AHS 2016 Mildred Schlumpf Award: Landscape</vt:lpstr>
      <vt:lpstr>AHS 2016 Mildred Schlumpf Award: Landscape</vt:lpstr>
      <vt:lpstr>AHS 2016 Mildred Schlumpf Award: Landscape</vt:lpstr>
      <vt:lpstr>AHS 2016 Mildred Schlumpf Award: Landscape</vt:lpstr>
      <vt:lpstr>AHS 2016 Mildred Schlumpf Award: Landscape</vt:lpstr>
      <vt:lpstr>AHS 2016 Mildred Schlumpf Award: Landscape</vt:lpstr>
      <vt:lpstr>AHS 2016 Youth Photography Awards: Beginners  Division</vt:lpstr>
      <vt:lpstr>AHS 2016 Youth Photography Awards: Beginners Division</vt:lpstr>
      <vt:lpstr>AHS 2016 Youth Photography Awards: Intermediate Division</vt:lpstr>
      <vt:lpstr>AHS 2016 Youth Photography Awards: Intermediate Division</vt:lpstr>
      <vt:lpstr>End of Part I</vt:lpstr>
      <vt:lpstr>PowerPoint Presentation</vt:lpstr>
      <vt:lpstr>AHS 2016 Mildred Schlumpf Award: Single Bloom</vt:lpstr>
      <vt:lpstr>AHS 2016  Multi-Bloom  Awards</vt:lpstr>
      <vt:lpstr>AHS 2016 Artistic Award</vt:lpstr>
      <vt:lpstr>AHS 2016 Mildred Schlumpf Award: Landscape</vt:lpstr>
      <vt:lpstr>AHS 2016 Youth Photography Awards: Intermediate Division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</dc:creator>
  <cp:lastModifiedBy>Charles Harper</cp:lastModifiedBy>
  <cp:revision>112</cp:revision>
  <dcterms:created xsi:type="dcterms:W3CDTF">2015-02-20T05:36:20Z</dcterms:created>
  <dcterms:modified xsi:type="dcterms:W3CDTF">2017-04-14T19:10:34Z</dcterms:modified>
</cp:coreProperties>
</file>