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592" r:id="rId3"/>
    <p:sldId id="622" r:id="rId4"/>
    <p:sldId id="621" r:id="rId5"/>
    <p:sldId id="598" r:id="rId6"/>
    <p:sldId id="599" r:id="rId7"/>
    <p:sldId id="619" r:id="rId8"/>
    <p:sldId id="600" r:id="rId9"/>
    <p:sldId id="601" r:id="rId10"/>
    <p:sldId id="603" r:id="rId11"/>
    <p:sldId id="593" r:id="rId12"/>
    <p:sldId id="594" r:id="rId13"/>
    <p:sldId id="595" r:id="rId14"/>
    <p:sldId id="597" r:id="rId15"/>
    <p:sldId id="613" r:id="rId16"/>
    <p:sldId id="608" r:id="rId17"/>
    <p:sldId id="614" r:id="rId18"/>
    <p:sldId id="609" r:id="rId19"/>
    <p:sldId id="610" r:id="rId20"/>
    <p:sldId id="615" r:id="rId21"/>
    <p:sldId id="617" r:id="rId22"/>
    <p:sldId id="616" r:id="rId23"/>
    <p:sldId id="626" r:id="rId24"/>
    <p:sldId id="627" r:id="rId25"/>
    <p:sldId id="620" r:id="rId26"/>
    <p:sldId id="604" r:id="rId27"/>
    <p:sldId id="630" r:id="rId28"/>
    <p:sldId id="629" r:id="rId29"/>
    <p:sldId id="628" r:id="rId30"/>
    <p:sldId id="624" r:id="rId31"/>
    <p:sldId id="625" r:id="rId32"/>
    <p:sldId id="62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26" autoAdjust="0"/>
    <p:restoredTop sz="94812"/>
  </p:normalViewPr>
  <p:slideViewPr>
    <p:cSldViewPr snapToGrid="0" snapToObjects="1">
      <p:cViewPr varScale="1">
        <p:scale>
          <a:sx n="127" d="100"/>
          <a:sy n="127" d="100"/>
        </p:scale>
        <p:origin x="312" y="192"/>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73EC20-D7D0-3B4A-83A1-B1550A1CFE91}" type="datetimeFigureOut">
              <a:rPr lang="en-US" smtClean="0"/>
              <a:t>2/8/17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E28A4D-91A5-3344-AC46-BBF6ECB755DA}" type="slidenum">
              <a:rPr lang="en-US" smtClean="0"/>
              <a:t>‹#›</a:t>
            </a:fld>
            <a:endParaRPr lang="en-US"/>
          </a:p>
        </p:txBody>
      </p:sp>
    </p:spTree>
    <p:extLst>
      <p:ext uri="{BB962C8B-B14F-4D97-AF65-F5344CB8AC3E}">
        <p14:creationId xmlns:p14="http://schemas.microsoft.com/office/powerpoint/2010/main" val="28196501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FECD78-3C8E-49F2-8FAB-59489D168ABB}" type="datetimeFigureOut">
              <a:rPr lang="en-US" smtClean="0"/>
              <a:t>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FECD78-3C8E-49F2-8FAB-59489D168ABB}" type="datetimeFigureOut">
              <a:rPr lang="en-US" smtClean="0"/>
              <a:t>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FECD78-3C8E-49F2-8FAB-59489D168ABB}" type="datetimeFigureOut">
              <a:rPr lang="en-US" smtClean="0"/>
              <a:t>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FECD78-3C8E-49F2-8FAB-59489D168ABB}" type="datetimeFigureOut">
              <a:rPr lang="en-US" smtClean="0"/>
              <a:t>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2/8/17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50603" y="2363889"/>
            <a:ext cx="2660515" cy="1470025"/>
          </a:xfrm>
        </p:spPr>
        <p:txBody>
          <a:bodyPr>
            <a:noAutofit/>
          </a:bodyPr>
          <a:lstStyle/>
          <a:p>
            <a:r>
              <a:rPr lang="en-US" sz="4800" dirty="0">
                <a:latin typeface="2Peas Grandpa" panose="02000000000000000000" pitchFamily="2" charset="0"/>
              </a:rPr>
              <a:t>A Review of What’s New for </a:t>
            </a:r>
            <a:r>
              <a:rPr lang="en-US" sz="4800" b="1" dirty="0">
                <a:latin typeface="2Peas Grandpa" panose="02000000000000000000" pitchFamily="2" charset="0"/>
              </a:rPr>
              <a:t>2017</a:t>
            </a:r>
          </a:p>
        </p:txBody>
      </p:sp>
      <p:pic>
        <p:nvPicPr>
          <p:cNvPr id="4" name="Picture 3"/>
          <p:cNvPicPr>
            <a:picLocks noChangeAspect="1"/>
          </p:cNvPicPr>
          <p:nvPr/>
        </p:nvPicPr>
        <p:blipFill>
          <a:blip r:embed="rId2"/>
          <a:stretch>
            <a:fillRect/>
          </a:stretch>
        </p:blipFill>
        <p:spPr>
          <a:xfrm rot="21232217">
            <a:off x="808592" y="594012"/>
            <a:ext cx="4821026" cy="5699556"/>
          </a:xfrm>
          <a:prstGeom prst="rect">
            <a:avLst/>
          </a:prstGeom>
        </p:spPr>
      </p:pic>
    </p:spTree>
    <p:extLst>
      <p:ext uri="{BB962C8B-B14F-4D97-AF65-F5344CB8AC3E}">
        <p14:creationId xmlns:p14="http://schemas.microsoft.com/office/powerpoint/2010/main" val="3018794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8235" y="197225"/>
            <a:ext cx="8355106" cy="6382870"/>
          </a:xfrm>
        </p:spPr>
        <p:txBody>
          <a:bodyPr>
            <a:normAutofit fontScale="70000" lnSpcReduction="20000"/>
          </a:bodyPr>
          <a:lstStyle/>
          <a:p>
            <a:r>
              <a:rPr lang="en-US" sz="3600" dirty="0">
                <a:solidFill>
                  <a:schemeClr val="tx1"/>
                </a:solidFill>
              </a:rPr>
              <a:t>New Seedling Distinction Worksheet </a:t>
            </a:r>
          </a:p>
          <a:p>
            <a:endParaRPr lang="en-US" sz="3600" dirty="0">
              <a:solidFill>
                <a:schemeClr val="accent2"/>
              </a:solidFill>
            </a:endParaRPr>
          </a:p>
          <a:p>
            <a:pPr algn="l"/>
            <a:r>
              <a:rPr lang="en-US" sz="3600" dirty="0">
                <a:solidFill>
                  <a:schemeClr val="accent6"/>
                </a:solidFill>
              </a:rPr>
              <a:t>Uses statistics to determine some aspects of distinction, including bud count, branching and size vs form.  Offers a suggested scale of points for these categories</a:t>
            </a:r>
            <a:r>
              <a:rPr lang="en-US" sz="3600" dirty="0" smtClean="0">
                <a:solidFill>
                  <a:schemeClr val="accent6"/>
                </a:solidFill>
              </a:rPr>
              <a:t>. </a:t>
            </a:r>
            <a:r>
              <a:rPr lang="en-US" sz="2600" dirty="0" smtClean="0">
                <a:solidFill>
                  <a:schemeClr val="accent6">
                    <a:lumMod val="20000"/>
                    <a:lumOff val="80000"/>
                  </a:schemeClr>
                </a:solidFill>
              </a:rPr>
              <a:t>Page 45</a:t>
            </a:r>
            <a:endParaRPr lang="en-US" sz="2600" dirty="0">
              <a:solidFill>
                <a:schemeClr val="accent6">
                  <a:lumMod val="20000"/>
                  <a:lumOff val="80000"/>
                </a:schemeClr>
              </a:solidFill>
            </a:endParaRPr>
          </a:p>
          <a:p>
            <a:pPr algn="l"/>
            <a:endParaRPr lang="en-US" sz="3600" dirty="0">
              <a:solidFill>
                <a:schemeClr val="accent6"/>
              </a:solidFill>
            </a:endParaRPr>
          </a:p>
          <a:p>
            <a:pPr algn="l"/>
            <a:r>
              <a:rPr lang="en-US" sz="3600" dirty="0">
                <a:solidFill>
                  <a:schemeClr val="accent6"/>
                </a:solidFill>
              </a:rPr>
              <a:t>Further emphasizes the characteristics of scape balance, grace, beauty and charm.</a:t>
            </a:r>
          </a:p>
          <a:p>
            <a:pPr algn="l"/>
            <a:endParaRPr lang="en-US" sz="3600" dirty="0">
              <a:solidFill>
                <a:schemeClr val="accent6"/>
              </a:solidFill>
            </a:endParaRPr>
          </a:p>
          <a:p>
            <a:pPr algn="l"/>
            <a:r>
              <a:rPr lang="en-US" sz="3600" dirty="0">
                <a:solidFill>
                  <a:schemeClr val="accent6"/>
                </a:solidFill>
              </a:rPr>
              <a:t>Allows points for a “WOW” factor</a:t>
            </a:r>
          </a:p>
          <a:p>
            <a:pPr algn="l"/>
            <a:endParaRPr lang="en-US" sz="3600" dirty="0">
              <a:solidFill>
                <a:schemeClr val="accent6"/>
              </a:solidFill>
            </a:endParaRPr>
          </a:p>
          <a:p>
            <a:pPr algn="l"/>
            <a:r>
              <a:rPr lang="en-US" sz="3600" dirty="0">
                <a:solidFill>
                  <a:schemeClr val="accent6"/>
                </a:solidFill>
              </a:rPr>
              <a:t>Further emphasizes the definition of distinction that includes the terms “better than” and/or “different from” cultivars already in commerce.</a:t>
            </a:r>
          </a:p>
          <a:p>
            <a:pPr algn="l"/>
            <a:endParaRPr lang="en-US" sz="3600" dirty="0">
              <a:solidFill>
                <a:schemeClr val="accent6"/>
              </a:solidFill>
            </a:endParaRPr>
          </a:p>
          <a:p>
            <a:pPr algn="l"/>
            <a:r>
              <a:rPr lang="en-US" sz="3600" dirty="0">
                <a:solidFill>
                  <a:schemeClr val="accent6"/>
                </a:solidFill>
              </a:rPr>
              <a:t>A helpful reference for for judges, hybridizers and collectors that emphasizes what makes a new daylily distinctive</a:t>
            </a:r>
            <a:r>
              <a:rPr lang="en-US" sz="3600" dirty="0">
                <a:solidFill>
                  <a:schemeClr val="accent2"/>
                </a:solidFill>
              </a:rPr>
              <a:t>.</a:t>
            </a:r>
          </a:p>
          <a:p>
            <a:pPr algn="l"/>
            <a:endParaRPr lang="en-US" sz="3600" dirty="0">
              <a:solidFill>
                <a:schemeClr val="accent2"/>
              </a:solidFill>
            </a:endParaRPr>
          </a:p>
          <a:p>
            <a:pPr algn="l"/>
            <a:endParaRPr lang="en-US" sz="3600" dirty="0">
              <a:solidFill>
                <a:schemeClr val="accent2"/>
              </a:solidFill>
            </a:endParaRPr>
          </a:p>
          <a:p>
            <a:endParaRPr lang="en-US" sz="3600" dirty="0">
              <a:solidFill>
                <a:schemeClr val="accent2"/>
              </a:solidFill>
            </a:endParaRPr>
          </a:p>
          <a:p>
            <a:endParaRPr lang="en-US" dirty="0">
              <a:solidFill>
                <a:schemeClr val="accent2"/>
              </a:solidFill>
            </a:endParaRPr>
          </a:p>
          <a:p>
            <a:pPr algn="l"/>
            <a:endParaRPr lang="en-US" dirty="0">
              <a:solidFill>
                <a:schemeClr val="accent2"/>
              </a:solidFill>
            </a:endParaRPr>
          </a:p>
        </p:txBody>
      </p:sp>
    </p:spTree>
    <p:extLst>
      <p:ext uri="{BB962C8B-B14F-4D97-AF65-F5344CB8AC3E}">
        <p14:creationId xmlns:p14="http://schemas.microsoft.com/office/powerpoint/2010/main" val="1141808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4133" y="786647"/>
            <a:ext cx="8139289" cy="5361489"/>
          </a:xfrm>
        </p:spPr>
        <p:txBody>
          <a:bodyPr/>
          <a:lstStyle/>
          <a:p>
            <a:r>
              <a:rPr lang="en-US" sz="3600" dirty="0">
                <a:solidFill>
                  <a:schemeClr val="tx1"/>
                </a:solidFill>
              </a:rPr>
              <a:t>Ethics Violations</a:t>
            </a:r>
          </a:p>
          <a:p>
            <a:endParaRPr lang="en-US" sz="3600" dirty="0">
              <a:solidFill>
                <a:schemeClr val="accent2"/>
              </a:solidFill>
            </a:endParaRPr>
          </a:p>
          <a:p>
            <a:pPr algn="l"/>
            <a:r>
              <a:rPr lang="en-US" dirty="0">
                <a:solidFill>
                  <a:schemeClr val="accent6"/>
                </a:solidFill>
              </a:rPr>
              <a:t>Unethical behavior by judges is now subject to penalties</a:t>
            </a:r>
            <a:r>
              <a:rPr lang="en-US" dirty="0" smtClean="0">
                <a:solidFill>
                  <a:schemeClr val="accent6"/>
                </a:solidFill>
              </a:rPr>
              <a:t>. </a:t>
            </a:r>
            <a:r>
              <a:rPr lang="en-US" sz="2000" dirty="0" smtClean="0">
                <a:solidFill>
                  <a:schemeClr val="accent6">
                    <a:lumMod val="20000"/>
                    <a:lumOff val="80000"/>
                  </a:schemeClr>
                </a:solidFill>
              </a:rPr>
              <a:t>Page 119</a:t>
            </a:r>
            <a:endParaRPr lang="en-US" sz="2000" dirty="0">
              <a:solidFill>
                <a:schemeClr val="accent6">
                  <a:lumMod val="20000"/>
                  <a:lumOff val="80000"/>
                </a:schemeClr>
              </a:solidFill>
            </a:endParaRPr>
          </a:p>
          <a:p>
            <a:pPr algn="l"/>
            <a:endParaRPr lang="en-US" dirty="0">
              <a:solidFill>
                <a:schemeClr val="accent6"/>
              </a:solidFill>
            </a:endParaRPr>
          </a:p>
          <a:p>
            <a:pPr algn="l"/>
            <a:r>
              <a:rPr lang="en-US" dirty="0">
                <a:solidFill>
                  <a:schemeClr val="accent6"/>
                </a:solidFill>
              </a:rPr>
              <a:t>Consequences depend on the severity of the infraction.</a:t>
            </a:r>
          </a:p>
        </p:txBody>
      </p:sp>
    </p:spTree>
    <p:extLst>
      <p:ext uri="{BB962C8B-B14F-4D97-AF65-F5344CB8AC3E}">
        <p14:creationId xmlns:p14="http://schemas.microsoft.com/office/powerpoint/2010/main" val="1089545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32177" y="786647"/>
            <a:ext cx="7936089" cy="5774927"/>
          </a:xfrm>
        </p:spPr>
        <p:txBody>
          <a:bodyPr>
            <a:normAutofit fontScale="92500" lnSpcReduction="10000"/>
          </a:bodyPr>
          <a:lstStyle/>
          <a:p>
            <a:r>
              <a:rPr lang="en-US" sz="3600" dirty="0">
                <a:solidFill>
                  <a:schemeClr val="tx1"/>
                </a:solidFill>
              </a:rPr>
              <a:t>Unethical Behavior by a </a:t>
            </a:r>
            <a:r>
              <a:rPr lang="en-US" sz="3600" dirty="0" smtClean="0">
                <a:solidFill>
                  <a:schemeClr val="tx1"/>
                </a:solidFill>
              </a:rPr>
              <a:t>Judge</a:t>
            </a:r>
          </a:p>
          <a:p>
            <a:r>
              <a:rPr lang="en-US" sz="2200" dirty="0" smtClean="0">
                <a:solidFill>
                  <a:schemeClr val="accent6">
                    <a:lumMod val="40000"/>
                    <a:lumOff val="60000"/>
                  </a:schemeClr>
                </a:solidFill>
              </a:rPr>
              <a:t>Pages 9-12</a:t>
            </a:r>
            <a:endParaRPr lang="en-US" sz="2200" dirty="0">
              <a:solidFill>
                <a:schemeClr val="accent6">
                  <a:lumMod val="40000"/>
                  <a:lumOff val="60000"/>
                </a:schemeClr>
              </a:solidFill>
            </a:endParaRPr>
          </a:p>
          <a:p>
            <a:pPr algn="l"/>
            <a:r>
              <a:rPr lang="en-US" dirty="0">
                <a:solidFill>
                  <a:schemeClr val="accent6"/>
                </a:solidFill>
              </a:rPr>
              <a:t>Judges may not exhibit in a show in which they are judging.  This includes jointly owned entries.</a:t>
            </a:r>
          </a:p>
          <a:p>
            <a:pPr algn="l"/>
            <a:endParaRPr lang="en-US" dirty="0">
              <a:solidFill>
                <a:schemeClr val="accent6"/>
              </a:solidFill>
            </a:endParaRPr>
          </a:p>
          <a:p>
            <a:pPr algn="l"/>
            <a:r>
              <a:rPr lang="en-US" dirty="0">
                <a:solidFill>
                  <a:schemeClr val="accent6"/>
                </a:solidFill>
              </a:rPr>
              <a:t>A judge may not judge when they have significant prior knowledge that may affect the outcome, or even give that appearance.</a:t>
            </a:r>
          </a:p>
          <a:p>
            <a:pPr algn="l"/>
            <a:endParaRPr lang="en-US" dirty="0">
              <a:solidFill>
                <a:schemeClr val="accent6"/>
              </a:solidFill>
            </a:endParaRPr>
          </a:p>
          <a:p>
            <a:pPr algn="l"/>
            <a:r>
              <a:rPr lang="en-US" dirty="0">
                <a:solidFill>
                  <a:schemeClr val="accent6"/>
                </a:solidFill>
              </a:rPr>
              <a:t>Judges should not be in any area of the show floor, prep area, etc., until instructed it is time to do so by the Judges’ Chair.</a:t>
            </a:r>
          </a:p>
        </p:txBody>
      </p:sp>
    </p:spTree>
    <p:extLst>
      <p:ext uri="{BB962C8B-B14F-4D97-AF65-F5344CB8AC3E}">
        <p14:creationId xmlns:p14="http://schemas.microsoft.com/office/powerpoint/2010/main" val="400765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9289" y="786647"/>
            <a:ext cx="8218311" cy="5361489"/>
          </a:xfrm>
        </p:spPr>
        <p:txBody>
          <a:bodyPr>
            <a:normAutofit lnSpcReduction="10000"/>
          </a:bodyPr>
          <a:lstStyle/>
          <a:p>
            <a:r>
              <a:rPr lang="en-US" sz="3600" dirty="0">
                <a:solidFill>
                  <a:schemeClr val="tx1"/>
                </a:solidFill>
              </a:rPr>
              <a:t>Unethical Behavior by a </a:t>
            </a:r>
            <a:r>
              <a:rPr lang="en-US" sz="3600" dirty="0" smtClean="0">
                <a:solidFill>
                  <a:schemeClr val="tx1"/>
                </a:solidFill>
              </a:rPr>
              <a:t>Judge</a:t>
            </a:r>
          </a:p>
          <a:p>
            <a:r>
              <a:rPr lang="en-US" sz="2000" dirty="0">
                <a:solidFill>
                  <a:schemeClr val="accent6">
                    <a:lumMod val="40000"/>
                    <a:lumOff val="60000"/>
                  </a:schemeClr>
                </a:solidFill>
              </a:rPr>
              <a:t>Pages 9-12</a:t>
            </a:r>
          </a:p>
          <a:p>
            <a:endParaRPr lang="en-US" sz="3600" dirty="0">
              <a:solidFill>
                <a:schemeClr val="tx1"/>
              </a:solidFill>
            </a:endParaRPr>
          </a:p>
          <a:p>
            <a:pPr algn="l"/>
            <a:r>
              <a:rPr lang="en-US" dirty="0">
                <a:solidFill>
                  <a:schemeClr val="accent6"/>
                </a:solidFill>
              </a:rPr>
              <a:t>Judges must withhold </a:t>
            </a:r>
            <a:r>
              <a:rPr lang="en-US" u="sng" dirty="0">
                <a:solidFill>
                  <a:srgbClr val="00FA00"/>
                </a:solidFill>
              </a:rPr>
              <a:t>ALL</a:t>
            </a:r>
            <a:r>
              <a:rPr lang="en-US" dirty="0">
                <a:solidFill>
                  <a:srgbClr val="00FA00"/>
                </a:solidFill>
              </a:rPr>
              <a:t> </a:t>
            </a:r>
            <a:r>
              <a:rPr lang="en-US" dirty="0">
                <a:solidFill>
                  <a:schemeClr val="accent6"/>
                </a:solidFill>
              </a:rPr>
              <a:t>prejudices regarding form, color, hybridizers, etc.</a:t>
            </a:r>
          </a:p>
          <a:p>
            <a:pPr algn="l"/>
            <a:endParaRPr lang="en-US" dirty="0">
              <a:solidFill>
                <a:schemeClr val="accent6"/>
              </a:solidFill>
            </a:endParaRPr>
          </a:p>
          <a:p>
            <a:pPr algn="l"/>
            <a:r>
              <a:rPr lang="en-US" dirty="0">
                <a:solidFill>
                  <a:schemeClr val="accent6"/>
                </a:solidFill>
              </a:rPr>
              <a:t>A judge may </a:t>
            </a:r>
            <a:r>
              <a:rPr lang="en-US" u="sng" dirty="0">
                <a:solidFill>
                  <a:srgbClr val="00FA00"/>
                </a:solidFill>
              </a:rPr>
              <a:t>NEVER</a:t>
            </a:r>
            <a:r>
              <a:rPr lang="en-US" dirty="0">
                <a:solidFill>
                  <a:srgbClr val="00FA00"/>
                </a:solidFill>
              </a:rPr>
              <a:t> </a:t>
            </a:r>
            <a:r>
              <a:rPr lang="en-US" dirty="0">
                <a:solidFill>
                  <a:schemeClr val="accent6"/>
                </a:solidFill>
              </a:rPr>
              <a:t>disqualify an entry.</a:t>
            </a:r>
          </a:p>
          <a:p>
            <a:pPr algn="l"/>
            <a:endParaRPr lang="en-US" u="sng" dirty="0">
              <a:solidFill>
                <a:schemeClr val="accent6"/>
              </a:solidFill>
            </a:endParaRPr>
          </a:p>
          <a:p>
            <a:pPr algn="l"/>
            <a:r>
              <a:rPr lang="en-US" u="sng" dirty="0">
                <a:solidFill>
                  <a:srgbClr val="00FA00"/>
                </a:solidFill>
              </a:rPr>
              <a:t>ONLY</a:t>
            </a:r>
            <a:r>
              <a:rPr lang="en-US" dirty="0">
                <a:solidFill>
                  <a:srgbClr val="00FA00"/>
                </a:solidFill>
              </a:rPr>
              <a:t> </a:t>
            </a:r>
            <a:r>
              <a:rPr lang="en-US" dirty="0">
                <a:solidFill>
                  <a:schemeClr val="accent6"/>
                </a:solidFill>
              </a:rPr>
              <a:t>the Classification Chair may disqualify an entry</a:t>
            </a:r>
          </a:p>
          <a:p>
            <a:pPr algn="l"/>
            <a:endParaRPr lang="en-US" dirty="0">
              <a:solidFill>
                <a:schemeClr val="accent2"/>
              </a:solidFill>
            </a:endParaRPr>
          </a:p>
        </p:txBody>
      </p:sp>
    </p:spTree>
    <p:extLst>
      <p:ext uri="{BB962C8B-B14F-4D97-AF65-F5344CB8AC3E}">
        <p14:creationId xmlns:p14="http://schemas.microsoft.com/office/powerpoint/2010/main" val="1158991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r>
              <a:rPr lang="en-US" sz="3600" dirty="0">
                <a:solidFill>
                  <a:schemeClr val="tx1"/>
                </a:solidFill>
              </a:rPr>
              <a:t>The only acceptable reasons an entry may be disqualified by the Classification Chair</a:t>
            </a:r>
            <a:r>
              <a:rPr lang="en-US" sz="3600" dirty="0" smtClean="0">
                <a:solidFill>
                  <a:schemeClr val="tx1"/>
                </a:solidFill>
              </a:rPr>
              <a:t>: </a:t>
            </a:r>
            <a:r>
              <a:rPr lang="en-US" sz="1800" dirty="0" smtClean="0">
                <a:solidFill>
                  <a:schemeClr val="accent6">
                    <a:lumMod val="40000"/>
                    <a:lumOff val="60000"/>
                  </a:schemeClr>
                </a:solidFill>
              </a:rPr>
              <a:t>Page 78</a:t>
            </a:r>
            <a:endParaRPr lang="en-US" sz="1800" dirty="0">
              <a:solidFill>
                <a:schemeClr val="accent6">
                  <a:lumMod val="40000"/>
                  <a:lumOff val="60000"/>
                </a:schemeClr>
              </a:solidFill>
            </a:endParaRPr>
          </a:p>
          <a:p>
            <a:pPr marL="91440" indent="-457200" algn="l"/>
            <a:r>
              <a:rPr lang="en-US" dirty="0">
                <a:solidFill>
                  <a:schemeClr val="accent6">
                    <a:lumMod val="40000"/>
                    <a:lumOff val="60000"/>
                  </a:schemeClr>
                </a:solidFill>
              </a:rPr>
              <a:t>1.  Evidence of the use of artificial coloring.</a:t>
            </a:r>
          </a:p>
          <a:p>
            <a:pPr marL="457200" indent="-457200" algn="l"/>
            <a:r>
              <a:rPr lang="en-US" dirty="0">
                <a:solidFill>
                  <a:schemeClr val="accent6">
                    <a:lumMod val="40000"/>
                    <a:lumOff val="60000"/>
                  </a:schemeClr>
                </a:solidFill>
              </a:rPr>
              <a:t>2.  The entry was placed in the wrong section </a:t>
            </a:r>
            <a:r>
              <a:rPr lang="en-US" sz="2000" dirty="0">
                <a:solidFill>
                  <a:schemeClr val="accent6">
                    <a:lumMod val="40000"/>
                    <a:lumOff val="60000"/>
                  </a:schemeClr>
                </a:solidFill>
              </a:rPr>
              <a:t>(see page </a:t>
            </a:r>
            <a:r>
              <a:rPr lang="en-US" sz="2000" dirty="0" smtClean="0">
                <a:solidFill>
                  <a:schemeClr val="accent6">
                    <a:lumMod val="40000"/>
                    <a:lumOff val="60000"/>
                  </a:schemeClr>
                </a:solidFill>
              </a:rPr>
              <a:t>12 </a:t>
            </a:r>
            <a:r>
              <a:rPr lang="en-US" sz="2000" dirty="0">
                <a:solidFill>
                  <a:schemeClr val="accent6">
                    <a:lumMod val="40000"/>
                    <a:lumOff val="60000"/>
                  </a:schemeClr>
                </a:solidFill>
              </a:rPr>
              <a:t>under “Judging Standards” for procedure)**</a:t>
            </a:r>
          </a:p>
        </p:txBody>
      </p:sp>
    </p:spTree>
    <p:extLst>
      <p:ext uri="{BB962C8B-B14F-4D97-AF65-F5344CB8AC3E}">
        <p14:creationId xmlns:p14="http://schemas.microsoft.com/office/powerpoint/2010/main" val="864085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lnSpcReduction="10000"/>
          </a:bodyPr>
          <a:lstStyle/>
          <a:p>
            <a:r>
              <a:rPr lang="en-US" sz="3600" dirty="0">
                <a:solidFill>
                  <a:schemeClr val="tx1"/>
                </a:solidFill>
              </a:rPr>
              <a:t>Dealing with a Misplaced </a:t>
            </a:r>
            <a:r>
              <a:rPr lang="en-US" sz="3600" dirty="0" smtClean="0">
                <a:solidFill>
                  <a:schemeClr val="tx1"/>
                </a:solidFill>
              </a:rPr>
              <a:t>Entry </a:t>
            </a:r>
            <a:r>
              <a:rPr lang="en-US" sz="1800" dirty="0" smtClean="0">
                <a:solidFill>
                  <a:schemeClr val="accent6">
                    <a:lumMod val="40000"/>
                    <a:lumOff val="60000"/>
                  </a:schemeClr>
                </a:solidFill>
              </a:rPr>
              <a:t>Page 12</a:t>
            </a:r>
            <a:endParaRPr lang="en-US" sz="1800" dirty="0">
              <a:solidFill>
                <a:schemeClr val="accent6">
                  <a:lumMod val="40000"/>
                  <a:lumOff val="60000"/>
                </a:schemeClr>
              </a:solidFill>
            </a:endParaRPr>
          </a:p>
          <a:p>
            <a:pPr marL="514350" indent="-514350" algn="l">
              <a:buFont typeface="Arial" pitchFamily="34" charset="0"/>
              <a:buAutoNum type="arabicPeriod"/>
            </a:pPr>
            <a:r>
              <a:rPr lang="en-US" sz="3600" dirty="0" smtClean="0">
                <a:solidFill>
                  <a:schemeClr val="accent6"/>
                </a:solidFill>
              </a:rPr>
              <a:t>Only the Classification chair has the authority to move or disqualify a misplaced entry.</a:t>
            </a:r>
          </a:p>
          <a:p>
            <a:pPr marL="514350" indent="-514350" algn="l">
              <a:buAutoNum type="arabicPeriod"/>
            </a:pPr>
            <a:r>
              <a:rPr lang="en-US" sz="3600" dirty="0" smtClean="0">
                <a:solidFill>
                  <a:schemeClr val="accent6"/>
                </a:solidFill>
              </a:rPr>
              <a:t>The entry may still be judged if the section it is being moved to has not yet awarded the best-in-section rosette.</a:t>
            </a:r>
          </a:p>
          <a:p>
            <a:pPr marL="514350" indent="-514350" algn="l">
              <a:buAutoNum type="arabicPeriod"/>
            </a:pPr>
            <a:r>
              <a:rPr lang="en-US" sz="3600" dirty="0" smtClean="0">
                <a:solidFill>
                  <a:schemeClr val="accent6"/>
                </a:solidFill>
              </a:rPr>
              <a:t>If </a:t>
            </a:r>
            <a:r>
              <a:rPr lang="en-US" sz="3600" dirty="0">
                <a:solidFill>
                  <a:schemeClr val="accent6"/>
                </a:solidFill>
              </a:rPr>
              <a:t>the best-in-section has been awarded, the entry is marked “Judged.  Placed in wrong section.”</a:t>
            </a:r>
          </a:p>
          <a:p>
            <a:pPr marL="514350" indent="-514350" algn="l">
              <a:buAutoNum type="arabicPeriod"/>
            </a:pPr>
            <a:r>
              <a:rPr lang="en-US" sz="3600" dirty="0">
                <a:solidFill>
                  <a:schemeClr val="accent6"/>
                </a:solidFill>
              </a:rPr>
              <a:t> Under </a:t>
            </a:r>
            <a:r>
              <a:rPr lang="en-US" sz="3600" u="sng" dirty="0">
                <a:solidFill>
                  <a:schemeClr val="accent6"/>
                </a:solidFill>
              </a:rPr>
              <a:t>NO</a:t>
            </a:r>
            <a:r>
              <a:rPr lang="en-US" sz="3600" dirty="0">
                <a:solidFill>
                  <a:schemeClr val="accent6"/>
                </a:solidFill>
              </a:rPr>
              <a:t> circumstances may a section be reopened to judge a misplaced entry, if the best-in section has been awarded.</a:t>
            </a:r>
            <a:endParaRPr lang="en-US" dirty="0">
              <a:solidFill>
                <a:schemeClr val="accent6"/>
              </a:solidFill>
            </a:endParaRPr>
          </a:p>
        </p:txBody>
      </p:sp>
    </p:spTree>
    <p:extLst>
      <p:ext uri="{BB962C8B-B14F-4D97-AF65-F5344CB8AC3E}">
        <p14:creationId xmlns:p14="http://schemas.microsoft.com/office/powerpoint/2010/main" val="1300019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r>
              <a:rPr lang="en-US" sz="3600" dirty="0">
                <a:solidFill>
                  <a:schemeClr val="tx1"/>
                </a:solidFill>
              </a:rPr>
              <a:t>The only acceptable reasons an entry may be disqualified by the Classification Chair:</a:t>
            </a:r>
          </a:p>
          <a:p>
            <a:pPr marL="91440" indent="-457200" algn="l"/>
            <a:r>
              <a:rPr lang="en-US" dirty="0">
                <a:solidFill>
                  <a:schemeClr val="accent2"/>
                </a:solidFill>
              </a:rPr>
              <a:t>1.  Evidence of the use of artificial coloring.</a:t>
            </a:r>
          </a:p>
          <a:p>
            <a:pPr marL="457200" indent="-457200" algn="l"/>
            <a:r>
              <a:rPr lang="en-US" dirty="0">
                <a:solidFill>
                  <a:schemeClr val="accent2"/>
                </a:solidFill>
              </a:rPr>
              <a:t>2.  The entry was placed in the wrong section (see page 13 under “Judging Standards” for procedure)**</a:t>
            </a:r>
          </a:p>
          <a:p>
            <a:pPr marL="457200" indent="-457200" algn="l"/>
            <a:r>
              <a:rPr lang="en-US" dirty="0">
                <a:solidFill>
                  <a:schemeClr val="accent6">
                    <a:lumMod val="40000"/>
                    <a:lumOff val="60000"/>
                  </a:schemeClr>
                </a:solidFill>
              </a:rPr>
              <a:t>3.  The entry is misnamed (see page </a:t>
            </a:r>
            <a:r>
              <a:rPr lang="en-US" dirty="0" smtClean="0">
                <a:solidFill>
                  <a:schemeClr val="accent6">
                    <a:lumMod val="40000"/>
                    <a:lumOff val="60000"/>
                  </a:schemeClr>
                </a:solidFill>
              </a:rPr>
              <a:t>12 </a:t>
            </a:r>
            <a:r>
              <a:rPr lang="en-US" dirty="0">
                <a:solidFill>
                  <a:schemeClr val="accent6">
                    <a:lumMod val="40000"/>
                    <a:lumOff val="60000"/>
                  </a:schemeClr>
                </a:solidFill>
              </a:rPr>
              <a:t>under “Judging Standards” for procedure)**</a:t>
            </a:r>
          </a:p>
        </p:txBody>
      </p:sp>
    </p:spTree>
    <p:extLst>
      <p:ext uri="{BB962C8B-B14F-4D97-AF65-F5344CB8AC3E}">
        <p14:creationId xmlns:p14="http://schemas.microsoft.com/office/powerpoint/2010/main" val="1172518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fontScale="77500" lnSpcReduction="20000"/>
          </a:bodyPr>
          <a:lstStyle/>
          <a:p>
            <a:r>
              <a:rPr lang="en-US" sz="3600" dirty="0">
                <a:solidFill>
                  <a:schemeClr val="tx1"/>
                </a:solidFill>
              </a:rPr>
              <a:t>Dealing with a Misnamed </a:t>
            </a:r>
            <a:r>
              <a:rPr lang="en-US" sz="3600" dirty="0" smtClean="0">
                <a:solidFill>
                  <a:schemeClr val="tx1"/>
                </a:solidFill>
              </a:rPr>
              <a:t>Entry </a:t>
            </a:r>
            <a:r>
              <a:rPr lang="en-US" sz="2600" dirty="0" smtClean="0">
                <a:solidFill>
                  <a:schemeClr val="accent6">
                    <a:lumMod val="40000"/>
                    <a:lumOff val="60000"/>
                  </a:schemeClr>
                </a:solidFill>
              </a:rPr>
              <a:t>Page 12</a:t>
            </a:r>
            <a:endParaRPr lang="en-US" sz="2600" dirty="0">
              <a:solidFill>
                <a:schemeClr val="accent6">
                  <a:lumMod val="40000"/>
                  <a:lumOff val="60000"/>
                </a:schemeClr>
              </a:solidFill>
            </a:endParaRPr>
          </a:p>
          <a:p>
            <a:endParaRPr lang="en-US" sz="3600" dirty="0">
              <a:solidFill>
                <a:schemeClr val="tx1"/>
              </a:solidFill>
            </a:endParaRPr>
          </a:p>
          <a:p>
            <a:pPr marL="514350" indent="-514350" algn="l">
              <a:buFont typeface="Arial" pitchFamily="34" charset="0"/>
              <a:buAutoNum type="arabicPeriod"/>
            </a:pPr>
            <a:r>
              <a:rPr lang="en-US" sz="3600" dirty="0">
                <a:solidFill>
                  <a:schemeClr val="accent6"/>
                </a:solidFill>
              </a:rPr>
              <a:t>Only the Classification chair has the authority to move or disqualify a misnamed entry.</a:t>
            </a:r>
          </a:p>
          <a:p>
            <a:pPr marL="514350" indent="-514350" algn="l">
              <a:buFont typeface="Arial" pitchFamily="34" charset="0"/>
              <a:buAutoNum type="arabicPeriod"/>
            </a:pPr>
            <a:endParaRPr lang="en-US" sz="3600" dirty="0">
              <a:solidFill>
                <a:schemeClr val="accent6"/>
              </a:solidFill>
            </a:endParaRPr>
          </a:p>
          <a:p>
            <a:pPr marL="514350" indent="-514350" algn="l">
              <a:buFont typeface="Arial" pitchFamily="34" charset="0"/>
              <a:buAutoNum type="arabicPeriod"/>
            </a:pPr>
            <a:r>
              <a:rPr lang="en-US" sz="3600" dirty="0">
                <a:solidFill>
                  <a:schemeClr val="accent6"/>
                </a:solidFill>
              </a:rPr>
              <a:t>If the name can be correctly determined, the entry may still be judged if the section it is being moved to has not yet awarded the best-in-section rosette. However, the Classification Chair is under no obligation to determine the correct name of a misnamed entry.</a:t>
            </a:r>
          </a:p>
          <a:p>
            <a:pPr marL="514350" indent="-514350" algn="l">
              <a:buFont typeface="Arial" pitchFamily="34" charset="0"/>
              <a:buAutoNum type="arabicPeriod"/>
            </a:pPr>
            <a:endParaRPr lang="en-US" sz="3600" dirty="0">
              <a:solidFill>
                <a:schemeClr val="accent6"/>
              </a:solidFill>
            </a:endParaRPr>
          </a:p>
          <a:p>
            <a:pPr marL="514350" indent="-514350" algn="l">
              <a:buAutoNum type="arabicPeriod"/>
            </a:pPr>
            <a:r>
              <a:rPr lang="en-US" sz="3600" dirty="0">
                <a:solidFill>
                  <a:schemeClr val="accent6"/>
                </a:solidFill>
              </a:rPr>
              <a:t> If the best-in-section has been awarded, the corrected entry is marked “Judged.  Incorrect name on entry tag.”</a:t>
            </a:r>
          </a:p>
          <a:p>
            <a:pPr marL="514350" indent="-514350" algn="l">
              <a:buAutoNum type="arabicPeriod"/>
            </a:pPr>
            <a:endParaRPr lang="en-US" sz="3600" dirty="0">
              <a:solidFill>
                <a:schemeClr val="accent6"/>
              </a:solidFill>
            </a:endParaRPr>
          </a:p>
          <a:p>
            <a:pPr marL="514350" indent="-514350" algn="l">
              <a:buAutoNum type="arabicPeriod"/>
            </a:pPr>
            <a:r>
              <a:rPr lang="en-US" sz="3600" dirty="0">
                <a:solidFill>
                  <a:schemeClr val="accent6"/>
                </a:solidFill>
              </a:rPr>
              <a:t> Under </a:t>
            </a:r>
            <a:r>
              <a:rPr lang="en-US" sz="3600" u="sng" dirty="0">
                <a:solidFill>
                  <a:schemeClr val="accent6"/>
                </a:solidFill>
              </a:rPr>
              <a:t>NO</a:t>
            </a:r>
            <a:r>
              <a:rPr lang="en-US" sz="3600" dirty="0">
                <a:solidFill>
                  <a:schemeClr val="accent6"/>
                </a:solidFill>
              </a:rPr>
              <a:t> circumstances may a section be reopened to judge a misnamed entry, if the best-in section has been awarded.</a:t>
            </a:r>
            <a:endParaRPr lang="en-US" dirty="0">
              <a:solidFill>
                <a:schemeClr val="accent6"/>
              </a:solidFill>
            </a:endParaRPr>
          </a:p>
        </p:txBody>
      </p:sp>
    </p:spTree>
    <p:extLst>
      <p:ext uri="{BB962C8B-B14F-4D97-AF65-F5344CB8AC3E}">
        <p14:creationId xmlns:p14="http://schemas.microsoft.com/office/powerpoint/2010/main" val="903597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r>
              <a:rPr lang="en-US" sz="3600" dirty="0">
                <a:solidFill>
                  <a:schemeClr val="tx1"/>
                </a:solidFill>
              </a:rPr>
              <a:t>The only acceptable reasons an entry may be disqualified by the Classification Chair:</a:t>
            </a:r>
          </a:p>
          <a:p>
            <a:pPr marL="91440" indent="-457200" algn="l"/>
            <a:r>
              <a:rPr lang="en-US" dirty="0">
                <a:solidFill>
                  <a:schemeClr val="accent2"/>
                </a:solidFill>
              </a:rPr>
              <a:t>1.  Evidence of the use of artificial coloring.</a:t>
            </a:r>
          </a:p>
          <a:p>
            <a:pPr marL="457200" indent="-457200" algn="l"/>
            <a:r>
              <a:rPr lang="en-US" dirty="0">
                <a:solidFill>
                  <a:schemeClr val="accent2"/>
                </a:solidFill>
              </a:rPr>
              <a:t>2.  The entry was placed in the wrong section (see page 13 under “Judging Standards” for procedure)**</a:t>
            </a:r>
          </a:p>
          <a:p>
            <a:pPr marL="457200" indent="-457200" algn="l"/>
            <a:r>
              <a:rPr lang="en-US" dirty="0">
                <a:solidFill>
                  <a:schemeClr val="accent2"/>
                </a:solidFill>
              </a:rPr>
              <a:t>3.  The entry is misnamed (see page 13 under “Judging Standards” for procedure)**</a:t>
            </a:r>
          </a:p>
          <a:p>
            <a:pPr marL="457200" indent="-457200" algn="l"/>
            <a:r>
              <a:rPr lang="en-US" dirty="0">
                <a:solidFill>
                  <a:schemeClr val="accent6">
                    <a:lumMod val="40000"/>
                    <a:lumOff val="60000"/>
                  </a:schemeClr>
                </a:solidFill>
              </a:rPr>
              <a:t>4.  The entry is severely damaged</a:t>
            </a:r>
          </a:p>
          <a:p>
            <a:pPr marL="457200" indent="-457200" algn="l"/>
            <a:r>
              <a:rPr lang="en-US" dirty="0">
                <a:solidFill>
                  <a:schemeClr val="accent6">
                    <a:lumMod val="40000"/>
                    <a:lumOff val="60000"/>
                  </a:schemeClr>
                </a:solidFill>
              </a:rPr>
              <a:t>5.  The entry is not a seedling and is not in the AHS </a:t>
            </a:r>
            <a:r>
              <a:rPr lang="en-US" dirty="0" smtClean="0">
                <a:solidFill>
                  <a:schemeClr val="accent6">
                    <a:lumMod val="40000"/>
                    <a:lumOff val="60000"/>
                  </a:schemeClr>
                </a:solidFill>
              </a:rPr>
              <a:t>database </a:t>
            </a:r>
            <a:r>
              <a:rPr lang="en-US" sz="1800" dirty="0" smtClean="0">
                <a:solidFill>
                  <a:schemeClr val="accent6">
                    <a:lumMod val="40000"/>
                    <a:lumOff val="60000"/>
                  </a:schemeClr>
                </a:solidFill>
              </a:rPr>
              <a:t>Page 89</a:t>
            </a:r>
            <a:endParaRPr lang="en-US" sz="1800" dirty="0">
              <a:solidFill>
                <a:schemeClr val="accent6">
                  <a:lumMod val="40000"/>
                  <a:lumOff val="60000"/>
                </a:schemeClr>
              </a:solidFill>
            </a:endParaRPr>
          </a:p>
        </p:txBody>
      </p:sp>
    </p:spTree>
    <p:extLst>
      <p:ext uri="{BB962C8B-B14F-4D97-AF65-F5344CB8AC3E}">
        <p14:creationId xmlns:p14="http://schemas.microsoft.com/office/powerpoint/2010/main" val="1214770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8737600" cy="6858000"/>
          </a:xfrm>
        </p:spPr>
        <p:txBody>
          <a:bodyPr>
            <a:normAutofit fontScale="70000" lnSpcReduction="20000"/>
          </a:bodyPr>
          <a:lstStyle/>
          <a:p>
            <a:r>
              <a:rPr lang="en-US" sz="3600" dirty="0">
                <a:solidFill>
                  <a:schemeClr val="tx1"/>
                </a:solidFill>
              </a:rPr>
              <a:t>Dealing with cultivars not in the </a:t>
            </a:r>
            <a:r>
              <a:rPr lang="en-US" sz="3600" dirty="0" smtClean="0">
                <a:solidFill>
                  <a:schemeClr val="tx1"/>
                </a:solidFill>
              </a:rPr>
              <a:t>database </a:t>
            </a:r>
            <a:r>
              <a:rPr lang="en-US" sz="2600" dirty="0" smtClean="0">
                <a:solidFill>
                  <a:schemeClr val="accent6">
                    <a:lumMod val="40000"/>
                    <a:lumOff val="60000"/>
                  </a:schemeClr>
                </a:solidFill>
              </a:rPr>
              <a:t>Page 89</a:t>
            </a:r>
            <a:endParaRPr lang="en-US" sz="2600" dirty="0">
              <a:solidFill>
                <a:schemeClr val="accent6">
                  <a:lumMod val="40000"/>
                  <a:lumOff val="60000"/>
                </a:schemeClr>
              </a:solidFill>
            </a:endParaRPr>
          </a:p>
          <a:p>
            <a:endParaRPr lang="en-US" sz="3600" dirty="0">
              <a:solidFill>
                <a:schemeClr val="tx1"/>
              </a:solidFill>
            </a:endParaRPr>
          </a:p>
          <a:p>
            <a:pPr marL="148590" indent="-514350" algn="l">
              <a:buAutoNum type="arabicPeriod"/>
            </a:pPr>
            <a:r>
              <a:rPr lang="en-US" dirty="0" smtClean="0">
                <a:solidFill>
                  <a:schemeClr val="accent6"/>
                </a:solidFill>
              </a:rPr>
              <a:t>A </a:t>
            </a:r>
            <a:r>
              <a:rPr lang="en-US" dirty="0" smtClean="0">
                <a:solidFill>
                  <a:srgbClr val="00FA00"/>
                </a:solidFill>
              </a:rPr>
              <a:t>recently</a:t>
            </a:r>
            <a:r>
              <a:rPr lang="en-US" dirty="0" smtClean="0">
                <a:solidFill>
                  <a:schemeClr val="accent6"/>
                </a:solidFill>
              </a:rPr>
              <a:t> registered entry that </a:t>
            </a:r>
            <a:r>
              <a:rPr lang="en-US" dirty="0">
                <a:solidFill>
                  <a:schemeClr val="accent6"/>
                </a:solidFill>
              </a:rPr>
              <a:t>is not a seedling and whose information is not yet published in the AHS database, must be placed in section 10-“Seedlings”. This provision is provided </a:t>
            </a:r>
            <a:r>
              <a:rPr lang="en-US" dirty="0">
                <a:solidFill>
                  <a:srgbClr val="00FA00"/>
                </a:solidFill>
              </a:rPr>
              <a:t>only</a:t>
            </a:r>
            <a:r>
              <a:rPr lang="en-US" dirty="0">
                <a:solidFill>
                  <a:schemeClr val="accent6"/>
                </a:solidFill>
              </a:rPr>
              <a:t> for newly registered daylilies that have not yet had their information published in the AHS database.  It does </a:t>
            </a:r>
            <a:r>
              <a:rPr lang="en-US" dirty="0">
                <a:solidFill>
                  <a:srgbClr val="00FA00"/>
                </a:solidFill>
              </a:rPr>
              <a:t>not</a:t>
            </a:r>
            <a:r>
              <a:rPr lang="en-US" dirty="0">
                <a:solidFill>
                  <a:schemeClr val="accent6"/>
                </a:solidFill>
              </a:rPr>
              <a:t> apply to misnamed or unknown cultivars.</a:t>
            </a:r>
          </a:p>
          <a:p>
            <a:pPr marL="148590" indent="-514350" algn="l">
              <a:buAutoNum type="arabicPeriod"/>
            </a:pPr>
            <a:endParaRPr lang="en-US" dirty="0">
              <a:solidFill>
                <a:schemeClr val="accent6"/>
              </a:solidFill>
            </a:endParaRPr>
          </a:p>
          <a:p>
            <a:pPr marL="148590" indent="-514350" algn="l">
              <a:buAutoNum type="arabicPeriod" startAt="2"/>
            </a:pPr>
            <a:r>
              <a:rPr lang="en-US" dirty="0">
                <a:solidFill>
                  <a:schemeClr val="accent6"/>
                </a:solidFill>
              </a:rPr>
              <a:t>A </a:t>
            </a:r>
            <a:r>
              <a:rPr lang="en-US" dirty="0">
                <a:solidFill>
                  <a:srgbClr val="00FA00"/>
                </a:solidFill>
              </a:rPr>
              <a:t>new</a:t>
            </a:r>
            <a:r>
              <a:rPr lang="en-US" dirty="0">
                <a:solidFill>
                  <a:schemeClr val="accent6"/>
                </a:solidFill>
              </a:rPr>
              <a:t> entry tag must be filled out with the word “Seedling” placed under cultivar name and section number identified as “10”. No identifying marks may remain in the area of the entry tag visible to the judges. </a:t>
            </a:r>
          </a:p>
          <a:p>
            <a:pPr marL="148590" indent="-514350" algn="l">
              <a:buAutoNum type="arabicPeriod" startAt="2"/>
            </a:pPr>
            <a:endParaRPr lang="en-US" dirty="0">
              <a:solidFill>
                <a:schemeClr val="accent6"/>
              </a:solidFill>
            </a:endParaRPr>
          </a:p>
          <a:p>
            <a:pPr marL="148590" indent="-514350" algn="l">
              <a:buAutoNum type="arabicPeriod" startAt="2"/>
            </a:pPr>
            <a:r>
              <a:rPr lang="en-US" dirty="0">
                <a:solidFill>
                  <a:schemeClr val="accent6"/>
                </a:solidFill>
              </a:rPr>
              <a:t>A qualified entry that is not yet listed in the AHS database may also be entered </a:t>
            </a:r>
            <a:r>
              <a:rPr lang="en-US" dirty="0">
                <a:solidFill>
                  <a:srgbClr val="00FA00"/>
                </a:solidFill>
              </a:rPr>
              <a:t>by the hybridizer </a:t>
            </a:r>
            <a:r>
              <a:rPr lang="en-US" dirty="0">
                <a:solidFill>
                  <a:schemeClr val="accent6"/>
                </a:solidFill>
              </a:rPr>
              <a:t>in Section 11-AHS Achievement award (three scapes required), provided the labeling procedure from #2 above is followed.</a:t>
            </a:r>
          </a:p>
          <a:p>
            <a:pPr marL="148590" indent="-514350" algn="l">
              <a:buAutoNum type="arabicPeriod" startAt="2"/>
            </a:pPr>
            <a:endParaRPr lang="en-US" dirty="0">
              <a:solidFill>
                <a:schemeClr val="accent6"/>
              </a:solidFill>
            </a:endParaRPr>
          </a:p>
          <a:p>
            <a:pPr marL="148590" indent="-514350" algn="l">
              <a:buFont typeface="Arial" pitchFamily="34" charset="0"/>
              <a:buAutoNum type="arabicPeriod" startAt="2"/>
            </a:pPr>
            <a:r>
              <a:rPr lang="en-US" dirty="0">
                <a:solidFill>
                  <a:schemeClr val="accent6"/>
                </a:solidFill>
              </a:rPr>
              <a:t>The cultivar will be judged by the standards set forth for judging seedlings.</a:t>
            </a:r>
          </a:p>
          <a:p>
            <a:pPr marL="148590" indent="-514350" algn="l">
              <a:buAutoNum type="arabicPeriod" startAt="2"/>
            </a:pPr>
            <a:endParaRPr lang="en-US" dirty="0">
              <a:solidFill>
                <a:schemeClr val="accent2"/>
              </a:solidFill>
            </a:endParaRPr>
          </a:p>
        </p:txBody>
      </p:sp>
    </p:spTree>
    <p:extLst>
      <p:ext uri="{BB962C8B-B14F-4D97-AF65-F5344CB8AC3E}">
        <p14:creationId xmlns:p14="http://schemas.microsoft.com/office/powerpoint/2010/main" val="519853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9911" y="786647"/>
            <a:ext cx="7301089" cy="5361489"/>
          </a:xfrm>
        </p:spPr>
        <p:txBody>
          <a:bodyPr/>
          <a:lstStyle/>
          <a:p>
            <a:r>
              <a:rPr lang="en-US" sz="3600" dirty="0">
                <a:solidFill>
                  <a:schemeClr val="tx1"/>
                </a:solidFill>
              </a:rPr>
              <a:t>Daylily Exhibitions</a:t>
            </a:r>
          </a:p>
          <a:p>
            <a:endParaRPr lang="en-US" sz="3600" dirty="0">
              <a:solidFill>
                <a:schemeClr val="accent2"/>
              </a:solidFill>
            </a:endParaRPr>
          </a:p>
          <a:p>
            <a:pPr algn="l"/>
            <a:r>
              <a:rPr lang="en-US" dirty="0">
                <a:solidFill>
                  <a:schemeClr val="accent6"/>
                </a:solidFill>
              </a:rPr>
              <a:t>Major changes effective January 1, 2017.</a:t>
            </a:r>
          </a:p>
          <a:p>
            <a:pPr algn="l"/>
            <a:endParaRPr lang="en-US" dirty="0">
              <a:solidFill>
                <a:schemeClr val="accent6"/>
              </a:solidFill>
            </a:endParaRPr>
          </a:p>
          <a:p>
            <a:pPr algn="l"/>
            <a:r>
              <a:rPr lang="en-US" dirty="0">
                <a:solidFill>
                  <a:schemeClr val="accent6"/>
                </a:solidFill>
              </a:rPr>
              <a:t>Changes affect everyone involved with a show; judges, exhibitors, hybridizers  and show hosts.</a:t>
            </a:r>
          </a:p>
          <a:p>
            <a:pPr algn="l"/>
            <a:endParaRPr lang="en-US" dirty="0">
              <a:solidFill>
                <a:schemeClr val="accent2"/>
              </a:solidFill>
            </a:endParaRPr>
          </a:p>
        </p:txBody>
      </p:sp>
    </p:spTree>
    <p:extLst>
      <p:ext uri="{BB962C8B-B14F-4D97-AF65-F5344CB8AC3E}">
        <p14:creationId xmlns:p14="http://schemas.microsoft.com/office/powerpoint/2010/main" val="777053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a:bodyPr>
          <a:lstStyle/>
          <a:p>
            <a:r>
              <a:rPr lang="en-US" sz="3600" dirty="0">
                <a:solidFill>
                  <a:schemeClr val="tx1"/>
                </a:solidFill>
              </a:rPr>
              <a:t>The only acceptable reasons an entry may be disqualified by the Classification Chair:</a:t>
            </a:r>
          </a:p>
          <a:p>
            <a:pPr marL="91440" indent="-457200" algn="l"/>
            <a:r>
              <a:rPr lang="en-US" dirty="0">
                <a:solidFill>
                  <a:schemeClr val="accent2"/>
                </a:solidFill>
              </a:rPr>
              <a:t>1.  Evidence of the use of artificial coloring.</a:t>
            </a:r>
          </a:p>
          <a:p>
            <a:pPr marL="457200" indent="-457200" algn="l"/>
            <a:r>
              <a:rPr lang="en-US" dirty="0">
                <a:solidFill>
                  <a:schemeClr val="accent2"/>
                </a:solidFill>
              </a:rPr>
              <a:t>2.  The entry was placed in the wrong section (see page 13 under “Judging Standards” for procedure)**</a:t>
            </a:r>
          </a:p>
          <a:p>
            <a:pPr marL="457200" indent="-457200" algn="l"/>
            <a:r>
              <a:rPr lang="en-US" dirty="0">
                <a:solidFill>
                  <a:schemeClr val="accent2"/>
                </a:solidFill>
              </a:rPr>
              <a:t>3.  The entry is misnamed (see page 13 under “Judging Standards” for procedure)**</a:t>
            </a:r>
          </a:p>
          <a:p>
            <a:pPr marL="457200" indent="-457200" algn="l"/>
            <a:r>
              <a:rPr lang="en-US" dirty="0">
                <a:solidFill>
                  <a:schemeClr val="accent2"/>
                </a:solidFill>
              </a:rPr>
              <a:t>4.  The entry is severely damaged</a:t>
            </a:r>
          </a:p>
          <a:p>
            <a:pPr marL="457200" indent="-457200" algn="l"/>
            <a:r>
              <a:rPr lang="en-US" dirty="0">
                <a:solidFill>
                  <a:schemeClr val="accent2"/>
                </a:solidFill>
              </a:rPr>
              <a:t>5.  The entry is not a seedling and is not in the AHS database</a:t>
            </a:r>
          </a:p>
          <a:p>
            <a:pPr marL="457200" indent="-457200" algn="l"/>
            <a:r>
              <a:rPr lang="en-US" dirty="0">
                <a:solidFill>
                  <a:schemeClr val="accent6">
                    <a:lumMod val="40000"/>
                    <a:lumOff val="60000"/>
                  </a:schemeClr>
                </a:solidFill>
              </a:rPr>
              <a:t>6.  The entry was not entered by its owner</a:t>
            </a:r>
            <a:r>
              <a:rPr lang="en-US" dirty="0" smtClean="0">
                <a:solidFill>
                  <a:schemeClr val="accent6">
                    <a:lumMod val="40000"/>
                    <a:lumOff val="60000"/>
                  </a:schemeClr>
                </a:solidFill>
              </a:rPr>
              <a:t>. </a:t>
            </a:r>
            <a:r>
              <a:rPr lang="en-US" sz="2000" dirty="0" smtClean="0">
                <a:solidFill>
                  <a:schemeClr val="accent6">
                    <a:lumMod val="40000"/>
                    <a:lumOff val="60000"/>
                  </a:schemeClr>
                </a:solidFill>
              </a:rPr>
              <a:t>Page 92</a:t>
            </a:r>
            <a:endParaRPr lang="en-US" sz="2000" dirty="0">
              <a:solidFill>
                <a:schemeClr val="accent6">
                  <a:lumMod val="40000"/>
                  <a:lumOff val="60000"/>
                </a:schemeClr>
              </a:solidFill>
            </a:endParaRPr>
          </a:p>
          <a:p>
            <a:pPr marL="457200" indent="-457200" algn="l"/>
            <a:endParaRPr lang="en-US" dirty="0">
              <a:solidFill>
                <a:schemeClr val="accent2"/>
              </a:solidFill>
            </a:endParaRPr>
          </a:p>
        </p:txBody>
      </p:sp>
    </p:spTree>
    <p:extLst>
      <p:ext uri="{BB962C8B-B14F-4D97-AF65-F5344CB8AC3E}">
        <p14:creationId xmlns:p14="http://schemas.microsoft.com/office/powerpoint/2010/main" val="1899102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8356" y="512466"/>
            <a:ext cx="8613422" cy="6189785"/>
          </a:xfrm>
        </p:spPr>
        <p:txBody>
          <a:bodyPr>
            <a:normAutofit/>
          </a:bodyPr>
          <a:lstStyle/>
          <a:p>
            <a:pPr algn="l"/>
            <a:r>
              <a:rPr lang="en-US" sz="3600" dirty="0">
                <a:solidFill>
                  <a:schemeClr val="accent6"/>
                </a:solidFill>
              </a:rPr>
              <a:t>Entries may not be entered by anyone not at the same physical address as the owner/grower of the daylily. </a:t>
            </a:r>
            <a:r>
              <a:rPr lang="en-US" sz="1800" dirty="0" smtClean="0">
                <a:solidFill>
                  <a:schemeClr val="accent6">
                    <a:lumMod val="40000"/>
                    <a:lumOff val="60000"/>
                  </a:schemeClr>
                </a:solidFill>
              </a:rPr>
              <a:t>Page 92</a:t>
            </a:r>
            <a:endParaRPr lang="en-US" sz="1800" dirty="0">
              <a:solidFill>
                <a:schemeClr val="accent6">
                  <a:lumMod val="40000"/>
                  <a:lumOff val="60000"/>
                </a:schemeClr>
              </a:solidFill>
            </a:endParaRPr>
          </a:p>
          <a:p>
            <a:pPr algn="l"/>
            <a:endParaRPr lang="en-US" dirty="0">
              <a:solidFill>
                <a:schemeClr val="accent6"/>
              </a:solidFill>
            </a:endParaRPr>
          </a:p>
          <a:p>
            <a:pPr algn="l"/>
            <a:r>
              <a:rPr lang="en-US" sz="3600" dirty="0">
                <a:solidFill>
                  <a:schemeClr val="accent6"/>
                </a:solidFill>
              </a:rPr>
              <a:t>For show purposes, all parties at the same physical address are considered to be “owners” and may submit entries for any family member or partner at that address</a:t>
            </a:r>
            <a:r>
              <a:rPr lang="en-US" sz="3600" dirty="0" smtClean="0">
                <a:solidFill>
                  <a:schemeClr val="accent6"/>
                </a:solidFill>
              </a:rPr>
              <a:t>.</a:t>
            </a:r>
          </a:p>
          <a:p>
            <a:pPr algn="l"/>
            <a:r>
              <a:rPr lang="en-US" sz="3600" dirty="0" smtClean="0">
                <a:solidFill>
                  <a:schemeClr val="accent6">
                    <a:lumMod val="40000"/>
                    <a:lumOff val="60000"/>
                  </a:schemeClr>
                </a:solidFill>
              </a:rPr>
              <a:t> </a:t>
            </a:r>
            <a:r>
              <a:rPr lang="en-US" sz="1800" dirty="0">
                <a:solidFill>
                  <a:schemeClr val="accent6">
                    <a:lumMod val="40000"/>
                    <a:lumOff val="60000"/>
                  </a:schemeClr>
                </a:solidFill>
              </a:rPr>
              <a:t>Page 92</a:t>
            </a:r>
          </a:p>
          <a:p>
            <a:pPr algn="l"/>
            <a:r>
              <a:rPr lang="en-US" sz="3600" dirty="0" smtClean="0">
                <a:solidFill>
                  <a:schemeClr val="accent6"/>
                </a:solidFill>
              </a:rPr>
              <a:t> </a:t>
            </a:r>
            <a:endParaRPr lang="en-US" sz="3600" dirty="0">
              <a:solidFill>
                <a:schemeClr val="accent6"/>
              </a:solidFill>
            </a:endParaRPr>
          </a:p>
        </p:txBody>
      </p:sp>
    </p:spTree>
    <p:extLst>
      <p:ext uri="{BB962C8B-B14F-4D97-AF65-F5344CB8AC3E}">
        <p14:creationId xmlns:p14="http://schemas.microsoft.com/office/powerpoint/2010/main" val="78482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p:spPr>
        <p:txBody>
          <a:bodyPr>
            <a:normAutofit fontScale="92500" lnSpcReduction="20000"/>
          </a:bodyPr>
          <a:lstStyle/>
          <a:p>
            <a:r>
              <a:rPr lang="en-US" sz="3600" dirty="0">
                <a:solidFill>
                  <a:schemeClr val="tx1"/>
                </a:solidFill>
              </a:rPr>
              <a:t>The only acceptable reasons an entry may be disqualified by the Classification Chair:</a:t>
            </a:r>
          </a:p>
          <a:p>
            <a:pPr marL="91440" indent="-457200" algn="l"/>
            <a:r>
              <a:rPr lang="en-US" dirty="0">
                <a:solidFill>
                  <a:schemeClr val="accent2"/>
                </a:solidFill>
              </a:rPr>
              <a:t>1.  Evidence of the use of artificial coloring.</a:t>
            </a:r>
          </a:p>
          <a:p>
            <a:pPr marL="457200" indent="-457200" algn="l"/>
            <a:r>
              <a:rPr lang="en-US" dirty="0">
                <a:solidFill>
                  <a:schemeClr val="accent2"/>
                </a:solidFill>
              </a:rPr>
              <a:t>2.  The entry was placed in the wrong section (see page 13 under “Judging Standards” for procedure)**</a:t>
            </a:r>
          </a:p>
          <a:p>
            <a:pPr marL="457200" indent="-457200" algn="l"/>
            <a:r>
              <a:rPr lang="en-US" dirty="0">
                <a:solidFill>
                  <a:schemeClr val="accent2"/>
                </a:solidFill>
              </a:rPr>
              <a:t>3.  The entry is misnamed (see page 13 under “Judging Standards” for procedure)**</a:t>
            </a:r>
          </a:p>
          <a:p>
            <a:pPr marL="457200" indent="-457200" algn="l"/>
            <a:r>
              <a:rPr lang="en-US" dirty="0">
                <a:solidFill>
                  <a:schemeClr val="accent2"/>
                </a:solidFill>
              </a:rPr>
              <a:t>4.  The entry is severely damaged</a:t>
            </a:r>
          </a:p>
          <a:p>
            <a:pPr marL="457200" indent="-457200" algn="l"/>
            <a:r>
              <a:rPr lang="en-US" dirty="0">
                <a:solidFill>
                  <a:schemeClr val="accent2"/>
                </a:solidFill>
              </a:rPr>
              <a:t>5.  The entry is not a seedling and is not in the AHS database</a:t>
            </a:r>
          </a:p>
          <a:p>
            <a:pPr marL="457200" indent="-457200" algn="l"/>
            <a:r>
              <a:rPr lang="en-US" dirty="0">
                <a:solidFill>
                  <a:schemeClr val="accent2"/>
                </a:solidFill>
              </a:rPr>
              <a:t>6.  The entry was not entered by its owner.</a:t>
            </a:r>
          </a:p>
          <a:p>
            <a:pPr marL="457200" indent="-457200" algn="l"/>
            <a:r>
              <a:rPr lang="en-US" dirty="0">
                <a:solidFill>
                  <a:schemeClr val="accent6">
                    <a:lumMod val="40000"/>
                    <a:lumOff val="60000"/>
                  </a:schemeClr>
                </a:solidFill>
              </a:rPr>
              <a:t>7.  The entry is the second entry per named class in a household. (Only one entry per named class is allowed per household).  Does not apply to seedlings-each seedling is an individual class</a:t>
            </a:r>
            <a:r>
              <a:rPr lang="en-US" dirty="0" smtClean="0">
                <a:solidFill>
                  <a:schemeClr val="accent6">
                    <a:lumMod val="40000"/>
                    <a:lumOff val="60000"/>
                  </a:schemeClr>
                </a:solidFill>
              </a:rPr>
              <a:t>. Disqualified at check-in</a:t>
            </a:r>
            <a:r>
              <a:rPr lang="en-US" dirty="0" smtClean="0">
                <a:solidFill>
                  <a:schemeClr val="accent6">
                    <a:lumMod val="40000"/>
                    <a:lumOff val="60000"/>
                  </a:schemeClr>
                </a:solidFill>
              </a:rPr>
              <a:t>. </a:t>
            </a:r>
            <a:r>
              <a:rPr lang="en-US" sz="1900" dirty="0" smtClean="0">
                <a:solidFill>
                  <a:schemeClr val="accent6">
                    <a:lumMod val="40000"/>
                    <a:lumOff val="60000"/>
                  </a:schemeClr>
                </a:solidFill>
              </a:rPr>
              <a:t>Page 78</a:t>
            </a:r>
            <a:endParaRPr lang="en-US" sz="1900" dirty="0">
              <a:solidFill>
                <a:schemeClr val="accent6">
                  <a:lumMod val="40000"/>
                  <a:lumOff val="60000"/>
                </a:schemeClr>
              </a:solidFill>
            </a:endParaRPr>
          </a:p>
        </p:txBody>
      </p:sp>
    </p:spTree>
    <p:extLst>
      <p:ext uri="{BB962C8B-B14F-4D97-AF65-F5344CB8AC3E}">
        <p14:creationId xmlns:p14="http://schemas.microsoft.com/office/powerpoint/2010/main" val="161213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Judging an entry not known by any of the judges</a:t>
            </a:r>
            <a:endParaRPr lang="en-US" sz="3200" dirty="0"/>
          </a:p>
        </p:txBody>
      </p:sp>
      <p:sp>
        <p:nvSpPr>
          <p:cNvPr id="3" name="Content Placeholder 2"/>
          <p:cNvSpPr>
            <a:spLocks noGrp="1"/>
          </p:cNvSpPr>
          <p:nvPr>
            <p:ph idx="1"/>
          </p:nvPr>
        </p:nvSpPr>
        <p:spPr/>
        <p:txBody>
          <a:bodyPr/>
          <a:lstStyle/>
          <a:p>
            <a:r>
              <a:rPr lang="en-US" sz="2800" dirty="0">
                <a:solidFill>
                  <a:schemeClr val="accent6"/>
                </a:solidFill>
              </a:rPr>
              <a:t>If none of the panel members know </a:t>
            </a:r>
            <a:r>
              <a:rPr lang="en-US" sz="2800" dirty="0" smtClean="0">
                <a:solidFill>
                  <a:schemeClr val="accent6"/>
                </a:solidFill>
              </a:rPr>
              <a:t>a daylily</a:t>
            </a:r>
            <a:r>
              <a:rPr lang="en-US" sz="2800" dirty="0">
                <a:solidFill>
                  <a:schemeClr val="accent6"/>
                </a:solidFill>
              </a:rPr>
              <a:t>, the exhibit must be judged ‘as is’, with no points deducted for </a:t>
            </a:r>
            <a:r>
              <a:rPr lang="en-US" sz="2800" dirty="0" smtClean="0">
                <a:solidFill>
                  <a:schemeClr val="accent6"/>
                </a:solidFill>
              </a:rPr>
              <a:t>the actual bud count, number </a:t>
            </a:r>
            <a:r>
              <a:rPr lang="en-US" sz="2800" dirty="0">
                <a:solidFill>
                  <a:schemeClr val="accent6"/>
                </a:solidFill>
              </a:rPr>
              <a:t>of branches or flower </a:t>
            </a:r>
            <a:r>
              <a:rPr lang="en-US" sz="2800" dirty="0" smtClean="0">
                <a:solidFill>
                  <a:schemeClr val="accent6"/>
                </a:solidFill>
              </a:rPr>
              <a:t>size. </a:t>
            </a:r>
            <a:r>
              <a:rPr lang="en-US" sz="1800" dirty="0" smtClean="0">
                <a:solidFill>
                  <a:schemeClr val="accent6">
                    <a:lumMod val="40000"/>
                    <a:lumOff val="60000"/>
                  </a:schemeClr>
                </a:solidFill>
              </a:rPr>
              <a:t>Page 11</a:t>
            </a:r>
            <a:endParaRPr lang="en-US" sz="1800" dirty="0" smtClean="0">
              <a:solidFill>
                <a:schemeClr val="accent6">
                  <a:lumMod val="40000"/>
                  <a:lumOff val="60000"/>
                </a:schemeClr>
              </a:solidFill>
            </a:endParaRPr>
          </a:p>
          <a:p>
            <a:endParaRPr lang="en-US" sz="2800" dirty="0" smtClean="0">
              <a:solidFill>
                <a:schemeClr val="accent6"/>
              </a:solidFill>
            </a:endParaRPr>
          </a:p>
          <a:p>
            <a:r>
              <a:rPr lang="en-US" sz="2800" dirty="0" smtClean="0">
                <a:solidFill>
                  <a:schemeClr val="accent6"/>
                </a:solidFill>
              </a:rPr>
              <a:t>Points may not be deducted for form, </a:t>
            </a:r>
            <a:r>
              <a:rPr lang="en-US" sz="2800" dirty="0">
                <a:solidFill>
                  <a:schemeClr val="accent6"/>
                </a:solidFill>
              </a:rPr>
              <a:t>except as it pertains to </a:t>
            </a:r>
            <a:r>
              <a:rPr lang="en-US" sz="2800" dirty="0" smtClean="0">
                <a:solidFill>
                  <a:schemeClr val="accent6"/>
                </a:solidFill>
              </a:rPr>
              <a:t>non-conformity with the </a:t>
            </a:r>
            <a:r>
              <a:rPr lang="en-US" sz="2800" dirty="0">
                <a:solidFill>
                  <a:schemeClr val="accent6"/>
                </a:solidFill>
              </a:rPr>
              <a:t>class in which it is </a:t>
            </a:r>
            <a:r>
              <a:rPr lang="en-US" sz="2800" dirty="0" smtClean="0">
                <a:solidFill>
                  <a:schemeClr val="accent6"/>
                </a:solidFill>
              </a:rPr>
              <a:t>entered</a:t>
            </a:r>
            <a:r>
              <a:rPr lang="en-US" sz="2800" dirty="0" smtClean="0">
                <a:solidFill>
                  <a:schemeClr val="accent6"/>
                </a:solidFill>
              </a:rPr>
              <a:t>.</a:t>
            </a:r>
            <a:r>
              <a:rPr lang="en-US" sz="2800" dirty="0">
                <a:solidFill>
                  <a:schemeClr val="accent6">
                    <a:lumMod val="40000"/>
                    <a:lumOff val="60000"/>
                  </a:schemeClr>
                </a:solidFill>
              </a:rPr>
              <a:t> </a:t>
            </a:r>
            <a:r>
              <a:rPr lang="en-US" sz="1800" dirty="0">
                <a:solidFill>
                  <a:schemeClr val="accent6">
                    <a:lumMod val="40000"/>
                    <a:lumOff val="60000"/>
                  </a:schemeClr>
                </a:solidFill>
              </a:rPr>
              <a:t>Page 11</a:t>
            </a:r>
            <a:endParaRPr lang="en-US" sz="1800" dirty="0" smtClean="0">
              <a:solidFill>
                <a:schemeClr val="accent6"/>
              </a:solidFill>
            </a:endParaRPr>
          </a:p>
          <a:p>
            <a:endParaRPr lang="en-US" sz="2800" dirty="0" smtClean="0">
              <a:solidFill>
                <a:schemeClr val="accent6"/>
              </a:solidFill>
            </a:endParaRPr>
          </a:p>
        </p:txBody>
      </p:sp>
    </p:spTree>
    <p:extLst>
      <p:ext uri="{BB962C8B-B14F-4D97-AF65-F5344CB8AC3E}">
        <p14:creationId xmlns:p14="http://schemas.microsoft.com/office/powerpoint/2010/main" val="213951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Judging an entry not known by any of the judges (continued)</a:t>
            </a:r>
            <a:endParaRPr lang="en-US" sz="3200" dirty="0"/>
          </a:p>
        </p:txBody>
      </p:sp>
      <p:sp>
        <p:nvSpPr>
          <p:cNvPr id="3" name="Content Placeholder 2"/>
          <p:cNvSpPr>
            <a:spLocks noGrp="1"/>
          </p:cNvSpPr>
          <p:nvPr>
            <p:ph idx="1"/>
          </p:nvPr>
        </p:nvSpPr>
        <p:spPr>
          <a:xfrm>
            <a:off x="457200" y="1600200"/>
            <a:ext cx="8229600" cy="5116689"/>
          </a:xfrm>
        </p:spPr>
        <p:txBody>
          <a:bodyPr>
            <a:normAutofit/>
          </a:bodyPr>
          <a:lstStyle/>
          <a:p>
            <a:pPr marL="0" indent="0" algn="ctr">
              <a:buNone/>
            </a:pPr>
            <a:r>
              <a:rPr lang="en-US" sz="2800" b="1" u="sng" dirty="0" smtClean="0">
                <a:solidFill>
                  <a:schemeClr val="accent6"/>
                </a:solidFill>
              </a:rPr>
              <a:t>HOWEVER</a:t>
            </a:r>
          </a:p>
          <a:p>
            <a:r>
              <a:rPr lang="en-US" sz="2800" dirty="0" smtClean="0">
                <a:solidFill>
                  <a:schemeClr val="accent6"/>
                </a:solidFill>
              </a:rPr>
              <a:t>If </a:t>
            </a:r>
            <a:r>
              <a:rPr lang="en-US" sz="2800" dirty="0">
                <a:solidFill>
                  <a:schemeClr val="accent6"/>
                </a:solidFill>
              </a:rPr>
              <a:t>available, and/or in addition to the Classification Chair’s research in paper/CD checklists, a smart </a:t>
            </a:r>
            <a:r>
              <a:rPr lang="en-US" sz="2800" dirty="0" smtClean="0">
                <a:solidFill>
                  <a:schemeClr val="accent6"/>
                </a:solidFill>
              </a:rPr>
              <a:t>phone or tablet </a:t>
            </a:r>
            <a:r>
              <a:rPr lang="en-US" sz="2800" dirty="0" smtClean="0">
                <a:solidFill>
                  <a:srgbClr val="00FA00"/>
                </a:solidFill>
              </a:rPr>
              <a:t>may</a:t>
            </a:r>
            <a:r>
              <a:rPr lang="en-US" sz="2800" dirty="0" smtClean="0">
                <a:solidFill>
                  <a:schemeClr val="accent6"/>
                </a:solidFill>
              </a:rPr>
              <a:t> </a:t>
            </a:r>
            <a:r>
              <a:rPr lang="en-US" sz="2800" dirty="0">
                <a:solidFill>
                  <a:schemeClr val="accent6"/>
                </a:solidFill>
              </a:rPr>
              <a:t>be used to access the AHS online database for registration information on an unknown </a:t>
            </a:r>
            <a:r>
              <a:rPr lang="en-US" sz="2800" dirty="0" smtClean="0">
                <a:solidFill>
                  <a:schemeClr val="accent6"/>
                </a:solidFill>
              </a:rPr>
              <a:t>cultivar </a:t>
            </a:r>
            <a:r>
              <a:rPr lang="en-US" sz="2800" dirty="0">
                <a:solidFill>
                  <a:schemeClr val="accent6"/>
                </a:solidFill>
              </a:rPr>
              <a:t>such </a:t>
            </a:r>
            <a:r>
              <a:rPr lang="en-US" sz="2800" dirty="0" smtClean="0">
                <a:solidFill>
                  <a:schemeClr val="accent6"/>
                </a:solidFill>
              </a:rPr>
              <a:t>as: </a:t>
            </a:r>
            <a:r>
              <a:rPr lang="en-US" sz="2800" dirty="0">
                <a:solidFill>
                  <a:schemeClr val="accent6"/>
                </a:solidFill>
              </a:rPr>
              <a:t>bud count, branching, size of flower, </a:t>
            </a:r>
            <a:r>
              <a:rPr lang="en-US" sz="2800" dirty="0" smtClean="0">
                <a:solidFill>
                  <a:schemeClr val="accent6"/>
                </a:solidFill>
              </a:rPr>
              <a:t>etc. </a:t>
            </a:r>
            <a:r>
              <a:rPr lang="en-US" sz="2800" dirty="0">
                <a:solidFill>
                  <a:schemeClr val="accent6"/>
                </a:solidFill>
              </a:rPr>
              <a:t>The use of a device is </a:t>
            </a:r>
            <a:r>
              <a:rPr lang="en-US" sz="2800" dirty="0">
                <a:solidFill>
                  <a:srgbClr val="00FA00"/>
                </a:solidFill>
              </a:rPr>
              <a:t>not</a:t>
            </a:r>
            <a:r>
              <a:rPr lang="en-US" sz="2800" dirty="0">
                <a:solidFill>
                  <a:schemeClr val="accent6"/>
                </a:solidFill>
              </a:rPr>
              <a:t> </a:t>
            </a:r>
            <a:r>
              <a:rPr lang="en-US" sz="2800" dirty="0" smtClean="0">
                <a:solidFill>
                  <a:schemeClr val="accent6"/>
                </a:solidFill>
              </a:rPr>
              <a:t>required</a:t>
            </a:r>
            <a:r>
              <a:rPr lang="en-US" sz="2800" dirty="0" smtClean="0">
                <a:solidFill>
                  <a:schemeClr val="accent6"/>
                </a:solidFill>
              </a:rPr>
              <a:t>. </a:t>
            </a:r>
          </a:p>
          <a:p>
            <a:pPr marL="0" indent="0">
              <a:buNone/>
            </a:pPr>
            <a:r>
              <a:rPr lang="en-US" sz="1800" dirty="0" smtClean="0">
                <a:solidFill>
                  <a:schemeClr val="accent6">
                    <a:lumMod val="40000"/>
                    <a:lumOff val="60000"/>
                  </a:schemeClr>
                </a:solidFill>
              </a:rPr>
              <a:t>Page 11</a:t>
            </a:r>
            <a:endParaRPr lang="en-US" sz="2800" dirty="0">
              <a:solidFill>
                <a:schemeClr val="accent6"/>
              </a:solidFill>
            </a:endParaRPr>
          </a:p>
          <a:p>
            <a:r>
              <a:rPr lang="en-US" sz="2800" dirty="0" smtClean="0">
                <a:solidFill>
                  <a:schemeClr val="accent6"/>
                </a:solidFill>
              </a:rPr>
              <a:t>The picture on a smart phone or tablet </a:t>
            </a:r>
            <a:r>
              <a:rPr lang="en-US" sz="2800" dirty="0" smtClean="0">
                <a:solidFill>
                  <a:srgbClr val="00FA00"/>
                </a:solidFill>
              </a:rPr>
              <a:t>cannot</a:t>
            </a:r>
            <a:r>
              <a:rPr lang="en-US" sz="2800" dirty="0" smtClean="0">
                <a:solidFill>
                  <a:schemeClr val="accent6"/>
                </a:solidFill>
              </a:rPr>
              <a:t> be used to determine the color of an entry.</a:t>
            </a:r>
          </a:p>
        </p:txBody>
      </p:sp>
    </p:spTree>
    <p:extLst>
      <p:ext uri="{BB962C8B-B14F-4D97-AF65-F5344CB8AC3E}">
        <p14:creationId xmlns:p14="http://schemas.microsoft.com/office/powerpoint/2010/main" val="112085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1600" y="786647"/>
            <a:ext cx="8839200" cy="5361489"/>
          </a:xfrm>
        </p:spPr>
        <p:txBody>
          <a:bodyPr>
            <a:normAutofit fontScale="77500" lnSpcReduction="20000"/>
          </a:bodyPr>
          <a:lstStyle/>
          <a:p>
            <a:r>
              <a:rPr lang="en-US" sz="3600" dirty="0">
                <a:solidFill>
                  <a:schemeClr val="tx1"/>
                </a:solidFill>
              </a:rPr>
              <a:t>Validation of the Requirement for Senior Exhibition Judges to Exhibit in an Accredited </a:t>
            </a:r>
            <a:r>
              <a:rPr lang="en-US" sz="3600" dirty="0" smtClean="0">
                <a:solidFill>
                  <a:schemeClr val="tx1"/>
                </a:solidFill>
              </a:rPr>
              <a:t>Show </a:t>
            </a:r>
          </a:p>
          <a:p>
            <a:r>
              <a:rPr lang="en-US" sz="2400" dirty="0" smtClean="0">
                <a:solidFill>
                  <a:schemeClr val="accent6">
                    <a:lumMod val="40000"/>
                    <a:lumOff val="60000"/>
                  </a:schemeClr>
                </a:solidFill>
              </a:rPr>
              <a:t>Page 98 (form), Page 16 (requirement)</a:t>
            </a:r>
            <a:endParaRPr lang="en-US" sz="2400" dirty="0">
              <a:solidFill>
                <a:schemeClr val="accent6">
                  <a:lumMod val="40000"/>
                  <a:lumOff val="60000"/>
                </a:schemeClr>
              </a:solidFill>
            </a:endParaRPr>
          </a:p>
          <a:p>
            <a:pPr algn="l"/>
            <a:endParaRPr lang="en-US" sz="3600" dirty="0">
              <a:solidFill>
                <a:schemeClr val="accent2"/>
              </a:solidFill>
            </a:endParaRPr>
          </a:p>
          <a:p>
            <a:r>
              <a:rPr lang="en-US" sz="3600" dirty="0">
                <a:solidFill>
                  <a:schemeClr val="accent6"/>
                </a:solidFill>
              </a:rPr>
              <a:t>SENIOR JUDGE CERTIFICATION</a:t>
            </a:r>
          </a:p>
          <a:p>
            <a:r>
              <a:rPr lang="en-US" sz="3600" i="1" dirty="0">
                <a:solidFill>
                  <a:schemeClr val="accent6"/>
                </a:solidFill>
              </a:rPr>
              <a:t>(Optional but should be included)</a:t>
            </a:r>
            <a:endParaRPr lang="en-US" sz="3600" dirty="0">
              <a:solidFill>
                <a:schemeClr val="accent6"/>
              </a:solidFill>
            </a:endParaRPr>
          </a:p>
          <a:p>
            <a:r>
              <a:rPr lang="en-US" sz="3600" i="1" dirty="0">
                <a:solidFill>
                  <a:schemeClr val="accent6"/>
                </a:solidFill>
              </a:rPr>
              <a:t> </a:t>
            </a:r>
            <a:endParaRPr lang="en-US" sz="3600" dirty="0">
              <a:solidFill>
                <a:schemeClr val="accent6"/>
              </a:solidFill>
            </a:endParaRPr>
          </a:p>
          <a:p>
            <a:pPr algn="l"/>
            <a:r>
              <a:rPr lang="en-US" sz="3600" dirty="0">
                <a:solidFill>
                  <a:schemeClr val="accent6"/>
                </a:solidFill>
              </a:rPr>
              <a:t>This to certify that </a:t>
            </a:r>
            <a:r>
              <a:rPr lang="en-US" sz="2600" dirty="0">
                <a:solidFill>
                  <a:schemeClr val="accent6"/>
                </a:solidFill>
              </a:rPr>
              <a:t>______________________________________________________</a:t>
            </a:r>
          </a:p>
          <a:p>
            <a:pPr algn="l"/>
            <a:r>
              <a:rPr lang="en-US" sz="3600" dirty="0">
                <a:solidFill>
                  <a:schemeClr val="accent6"/>
                </a:solidFill>
              </a:rPr>
              <a:t>has placed entries in competition at this show </a:t>
            </a:r>
            <a:r>
              <a:rPr lang="en-US" sz="2100" dirty="0">
                <a:solidFill>
                  <a:schemeClr val="accent6"/>
                </a:solidFill>
              </a:rPr>
              <a:t>________________________________________________</a:t>
            </a:r>
            <a:r>
              <a:rPr lang="en-US" sz="3600" dirty="0">
                <a:solidFill>
                  <a:schemeClr val="accent6"/>
                </a:solidFill>
              </a:rPr>
              <a:t>Date</a:t>
            </a:r>
            <a:r>
              <a:rPr lang="en-US" sz="2600" dirty="0">
                <a:solidFill>
                  <a:schemeClr val="accent6"/>
                </a:solidFill>
              </a:rPr>
              <a:t>_________</a:t>
            </a:r>
          </a:p>
          <a:p>
            <a:pPr algn="l"/>
            <a:r>
              <a:rPr lang="en-US" sz="3600" dirty="0">
                <a:solidFill>
                  <a:schemeClr val="accent6"/>
                </a:solidFill>
              </a:rPr>
              <a:t>General Show Chair or Judges’ Chair</a:t>
            </a:r>
          </a:p>
          <a:p>
            <a:pPr algn="l"/>
            <a:r>
              <a:rPr lang="en-US" sz="2100" dirty="0">
                <a:solidFill>
                  <a:schemeClr val="accent6"/>
                </a:solidFill>
              </a:rPr>
              <a:t>_______________________________</a:t>
            </a:r>
          </a:p>
          <a:p>
            <a:pPr algn="l"/>
            <a:endParaRPr lang="en-US" dirty="0">
              <a:solidFill>
                <a:schemeClr val="accent2"/>
              </a:solidFill>
            </a:endParaRPr>
          </a:p>
        </p:txBody>
      </p:sp>
    </p:spTree>
    <p:extLst>
      <p:ext uri="{BB962C8B-B14F-4D97-AF65-F5344CB8AC3E}">
        <p14:creationId xmlns:p14="http://schemas.microsoft.com/office/powerpoint/2010/main" val="1380503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1600" y="786647"/>
            <a:ext cx="8839200" cy="5361489"/>
          </a:xfrm>
        </p:spPr>
        <p:txBody>
          <a:bodyPr>
            <a:normAutofit lnSpcReduction="10000"/>
          </a:bodyPr>
          <a:lstStyle/>
          <a:p>
            <a:r>
              <a:rPr lang="en-US" sz="3600" dirty="0">
                <a:solidFill>
                  <a:schemeClr val="tx1"/>
                </a:solidFill>
              </a:rPr>
              <a:t>Best-in-Show Updates</a:t>
            </a:r>
          </a:p>
          <a:p>
            <a:pPr algn="l"/>
            <a:r>
              <a:rPr lang="en-US" sz="3600" dirty="0">
                <a:solidFill>
                  <a:schemeClr val="accent6"/>
                </a:solidFill>
              </a:rPr>
              <a:t>Judges must now sign their Best-in-Show </a:t>
            </a:r>
            <a:r>
              <a:rPr lang="en-US" sz="3600" dirty="0" smtClean="0">
                <a:solidFill>
                  <a:schemeClr val="accent6"/>
                </a:solidFill>
              </a:rPr>
              <a:t>ballots </a:t>
            </a:r>
            <a:r>
              <a:rPr lang="en-US" sz="1800" dirty="0" smtClean="0">
                <a:solidFill>
                  <a:schemeClr val="accent6">
                    <a:lumMod val="40000"/>
                    <a:lumOff val="60000"/>
                  </a:schemeClr>
                </a:solidFill>
              </a:rPr>
              <a:t>Pages 51 (Explanation) Page 52 (Form)</a:t>
            </a:r>
            <a:endParaRPr lang="en-US" sz="1800" dirty="0">
              <a:solidFill>
                <a:schemeClr val="accent6">
                  <a:lumMod val="40000"/>
                  <a:lumOff val="60000"/>
                </a:schemeClr>
              </a:solidFill>
            </a:endParaRPr>
          </a:p>
          <a:p>
            <a:pPr algn="l"/>
            <a:endParaRPr lang="en-US" sz="3600" dirty="0">
              <a:solidFill>
                <a:schemeClr val="accent6"/>
              </a:solidFill>
            </a:endParaRPr>
          </a:p>
          <a:p>
            <a:pPr algn="l"/>
            <a:r>
              <a:rPr lang="en-US" sz="3600" dirty="0">
                <a:solidFill>
                  <a:schemeClr val="accent6"/>
                </a:solidFill>
              </a:rPr>
              <a:t>An additional tie breaker for Best-in-Show tabulation and the procedure for determining the outcome if entries remain tied after exhausting all tie breakers has been added</a:t>
            </a:r>
            <a:r>
              <a:rPr lang="en-US" sz="3600" dirty="0" smtClean="0">
                <a:solidFill>
                  <a:schemeClr val="accent6"/>
                </a:solidFill>
              </a:rPr>
              <a:t>.</a:t>
            </a:r>
          </a:p>
          <a:p>
            <a:pPr algn="l"/>
            <a:r>
              <a:rPr lang="en-US" sz="3600" dirty="0" smtClean="0">
                <a:solidFill>
                  <a:schemeClr val="accent6"/>
                </a:solidFill>
              </a:rPr>
              <a:t> </a:t>
            </a:r>
            <a:r>
              <a:rPr lang="en-US" sz="2000" dirty="0" smtClean="0">
                <a:solidFill>
                  <a:schemeClr val="accent6">
                    <a:lumMod val="40000"/>
                    <a:lumOff val="60000"/>
                  </a:schemeClr>
                </a:solidFill>
              </a:rPr>
              <a:t>Page 81 (Explanation), Page 53-55 (Forms and example form)</a:t>
            </a:r>
            <a:endParaRPr lang="en-US" sz="2000" dirty="0">
              <a:solidFill>
                <a:schemeClr val="accent6">
                  <a:lumMod val="40000"/>
                  <a:lumOff val="60000"/>
                </a:schemeClr>
              </a:solidFill>
            </a:endParaRPr>
          </a:p>
          <a:p>
            <a:pPr algn="l"/>
            <a:endParaRPr lang="en-US" dirty="0">
              <a:solidFill>
                <a:schemeClr val="accent6"/>
              </a:solidFill>
            </a:endParaRPr>
          </a:p>
          <a:p>
            <a:pPr algn="l"/>
            <a:endParaRPr lang="en-US" dirty="0">
              <a:solidFill>
                <a:schemeClr val="accent6"/>
              </a:solidFill>
            </a:endParaRPr>
          </a:p>
        </p:txBody>
      </p:sp>
    </p:spTree>
    <p:extLst>
      <p:ext uri="{BB962C8B-B14F-4D97-AF65-F5344CB8AC3E}">
        <p14:creationId xmlns:p14="http://schemas.microsoft.com/office/powerpoint/2010/main" val="456446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527"/>
            <a:ext cx="8229600" cy="1143000"/>
          </a:xfrm>
        </p:spPr>
        <p:txBody>
          <a:bodyPr/>
          <a:lstStyle/>
          <a:p>
            <a:r>
              <a:rPr lang="en-US" dirty="0" smtClean="0"/>
              <a:t>Counting Branches </a:t>
            </a:r>
            <a:r>
              <a:rPr lang="en-US" sz="2000" dirty="0" smtClean="0">
                <a:solidFill>
                  <a:schemeClr val="accent6">
                    <a:lumMod val="40000"/>
                    <a:lumOff val="60000"/>
                  </a:schemeClr>
                </a:solidFill>
              </a:rPr>
              <a:t>Page 36</a:t>
            </a:r>
            <a:endParaRPr lang="en-US" sz="2000" dirty="0">
              <a:solidFill>
                <a:schemeClr val="accent6">
                  <a:lumMod val="40000"/>
                  <a:lumOff val="60000"/>
                </a:schemeClr>
              </a:solidFill>
            </a:endParaRPr>
          </a:p>
        </p:txBody>
      </p:sp>
      <p:sp>
        <p:nvSpPr>
          <p:cNvPr id="3" name="Content Placeholder 2"/>
          <p:cNvSpPr>
            <a:spLocks noGrp="1"/>
          </p:cNvSpPr>
          <p:nvPr>
            <p:ph idx="1"/>
          </p:nvPr>
        </p:nvSpPr>
        <p:spPr>
          <a:xfrm>
            <a:off x="457200" y="1186528"/>
            <a:ext cx="8229600" cy="5586062"/>
          </a:xfrm>
        </p:spPr>
        <p:txBody>
          <a:bodyPr>
            <a:normAutofit fontScale="62500" lnSpcReduction="20000"/>
          </a:bodyPr>
          <a:lstStyle/>
          <a:p>
            <a:r>
              <a:rPr lang="en-US" dirty="0">
                <a:solidFill>
                  <a:schemeClr val="accent6"/>
                </a:solidFill>
              </a:rPr>
              <a:t>The official definition of branching, as determined by the AHS Scientific Studies Committee in 2013.</a:t>
            </a:r>
          </a:p>
          <a:p>
            <a:pPr marL="0" indent="0">
              <a:buNone/>
            </a:pPr>
            <a:r>
              <a:rPr lang="en-US" dirty="0">
                <a:solidFill>
                  <a:schemeClr val="accent6"/>
                </a:solidFill>
              </a:rPr>
              <a:t> </a:t>
            </a:r>
          </a:p>
          <a:p>
            <a:r>
              <a:rPr lang="en-US" dirty="0">
                <a:solidFill>
                  <a:schemeClr val="accent6"/>
                </a:solidFill>
              </a:rPr>
              <a:t>1. A branch is a stem that originates from the primary scape and bears two or more buds.</a:t>
            </a:r>
          </a:p>
          <a:p>
            <a:pPr marL="0" indent="0">
              <a:buNone/>
            </a:pPr>
            <a:r>
              <a:rPr lang="en-US" dirty="0">
                <a:solidFill>
                  <a:schemeClr val="accent6"/>
                </a:solidFill>
              </a:rPr>
              <a:t> </a:t>
            </a:r>
          </a:p>
          <a:p>
            <a:r>
              <a:rPr lang="en-US" dirty="0">
                <a:solidFill>
                  <a:schemeClr val="accent6"/>
                </a:solidFill>
              </a:rPr>
              <a:t>2.  A terminal branch occurs at the top of a scape and may be arranged to form a “V” (two branches), a “W” (three branches) or even four or more branches.  A terminal branch which does not divide at its terminus is counted as a single branch.  ALL terminal branches are counted which meet the required standard of two or more buds per branch.</a:t>
            </a:r>
          </a:p>
          <a:p>
            <a:pPr marL="0" indent="0">
              <a:buNone/>
            </a:pPr>
            <a:r>
              <a:rPr lang="en-US" dirty="0">
                <a:solidFill>
                  <a:schemeClr val="accent6"/>
                </a:solidFill>
              </a:rPr>
              <a:t> </a:t>
            </a:r>
          </a:p>
          <a:p>
            <a:r>
              <a:rPr lang="en-US" dirty="0">
                <a:solidFill>
                  <a:schemeClr val="accent6"/>
                </a:solidFill>
              </a:rPr>
              <a:t>3.  Lateral branches originate from the original scape, occurring where there are bracts.  Proliferations and stems with a single bud are NOT considered branches.</a:t>
            </a:r>
          </a:p>
          <a:p>
            <a:pPr marL="0" indent="0">
              <a:buNone/>
            </a:pPr>
            <a:r>
              <a:rPr lang="en-US" dirty="0">
                <a:solidFill>
                  <a:schemeClr val="accent6"/>
                </a:solidFill>
              </a:rPr>
              <a:t> </a:t>
            </a:r>
          </a:p>
          <a:p>
            <a:r>
              <a:rPr lang="en-US" dirty="0">
                <a:solidFill>
                  <a:schemeClr val="accent6"/>
                </a:solidFill>
              </a:rPr>
              <a:t>4.  Sub-branches of lateral branches are NOT included in the count of branches. ONLY stems which originate at the junction of the original scape are counted as branches.</a:t>
            </a:r>
          </a:p>
          <a:p>
            <a:endParaRPr lang="en-US" dirty="0">
              <a:solidFill>
                <a:schemeClr val="accent6"/>
              </a:solidFill>
            </a:endParaRPr>
          </a:p>
          <a:p>
            <a:endParaRPr lang="en-US" dirty="0"/>
          </a:p>
        </p:txBody>
      </p:sp>
    </p:spTree>
    <p:extLst>
      <p:ext uri="{BB962C8B-B14F-4D97-AF65-F5344CB8AC3E}">
        <p14:creationId xmlns:p14="http://schemas.microsoft.com/office/powerpoint/2010/main" val="1302297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4854" y="622998"/>
            <a:ext cx="5914293" cy="6220551"/>
          </a:xfrm>
        </p:spPr>
      </p:pic>
    </p:spTree>
    <p:extLst>
      <p:ext uri="{BB962C8B-B14F-4D97-AF65-F5344CB8AC3E}">
        <p14:creationId xmlns:p14="http://schemas.microsoft.com/office/powerpoint/2010/main" val="2024844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15532" y="150725"/>
            <a:ext cx="6112936" cy="6471138"/>
          </a:xfrm>
        </p:spPr>
      </p:pic>
    </p:spTree>
    <p:extLst>
      <p:ext uri="{BB962C8B-B14F-4D97-AF65-F5344CB8AC3E}">
        <p14:creationId xmlns:p14="http://schemas.microsoft.com/office/powerpoint/2010/main" val="1093347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8289" y="684751"/>
            <a:ext cx="8229600" cy="4795666"/>
          </a:xfrm>
          <a:prstGeom prst="rect">
            <a:avLst/>
          </a:prstGeom>
        </p:spPr>
      </p:pic>
      <p:sp>
        <p:nvSpPr>
          <p:cNvPr id="5" name="Oval 4"/>
          <p:cNvSpPr/>
          <p:nvPr/>
        </p:nvSpPr>
        <p:spPr>
          <a:xfrm>
            <a:off x="4445540" y="3171217"/>
            <a:ext cx="1916349" cy="3404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p:cNvSpPr/>
          <p:nvPr/>
        </p:nvSpPr>
        <p:spPr>
          <a:xfrm rot="1760253">
            <a:off x="814269" y="3524652"/>
            <a:ext cx="1585608" cy="545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02399" y="5734093"/>
            <a:ext cx="7661379" cy="954107"/>
          </a:xfrm>
          <a:prstGeom prst="rect">
            <a:avLst/>
          </a:prstGeom>
          <a:noFill/>
        </p:spPr>
        <p:txBody>
          <a:bodyPr wrap="square" rtlCol="0">
            <a:spAutoFit/>
          </a:bodyPr>
          <a:lstStyle/>
          <a:p>
            <a:pPr algn="ctr"/>
            <a:r>
              <a:rPr lang="en-US" sz="3200" b="1" dirty="0"/>
              <a:t>www.DaylilyNetwork.com</a:t>
            </a:r>
          </a:p>
          <a:p>
            <a:pPr algn="ctr"/>
            <a:r>
              <a:rPr lang="en-US" sz="2400" b="1" dirty="0"/>
              <a:t>*   free download   *</a:t>
            </a:r>
          </a:p>
        </p:txBody>
      </p:sp>
    </p:spTree>
    <p:extLst>
      <p:ext uri="{BB962C8B-B14F-4D97-AF65-F5344CB8AC3E}">
        <p14:creationId xmlns:p14="http://schemas.microsoft.com/office/powerpoint/2010/main" val="584343852"/>
      </p:ext>
    </p:extLst>
  </p:cSld>
  <p:clrMapOvr>
    <a:masterClrMapping/>
  </p:clrMapOvr>
  <mc:AlternateContent xmlns:mc="http://schemas.openxmlformats.org/markup-compatibility/2006" xmlns:p14="http://schemas.microsoft.com/office/powerpoint/2010/main">
    <mc:Choice Requires="p14">
      <p:transition spd="slow" p14:dur="2000" advTm="6372"/>
    </mc:Choice>
    <mc:Fallback xmlns="">
      <p:transition spd="slow" advTm="6372"/>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lumMod val="75000"/>
                  </a:schemeClr>
                </a:solidFill>
              </a:rPr>
              <a:t>Topics of Interest</a:t>
            </a:r>
          </a:p>
        </p:txBody>
      </p:sp>
      <p:sp>
        <p:nvSpPr>
          <p:cNvPr id="3" name="Content Placeholder 2"/>
          <p:cNvSpPr>
            <a:spLocks noGrp="1"/>
          </p:cNvSpPr>
          <p:nvPr>
            <p:ph idx="1"/>
          </p:nvPr>
        </p:nvSpPr>
        <p:spPr/>
        <p:txBody>
          <a:bodyPr>
            <a:normAutofit/>
          </a:bodyPr>
          <a:lstStyle/>
          <a:p>
            <a:r>
              <a:rPr lang="en-US" dirty="0"/>
              <a:t>Judging Considerations for Doubles</a:t>
            </a:r>
          </a:p>
          <a:p>
            <a:r>
              <a:rPr lang="en-US" dirty="0"/>
              <a:t>Clarification on pollen and transitory insects</a:t>
            </a:r>
          </a:p>
          <a:p>
            <a:r>
              <a:rPr lang="en-US" dirty="0"/>
              <a:t>Judging Spiders</a:t>
            </a:r>
          </a:p>
          <a:p>
            <a:r>
              <a:rPr lang="en-US" dirty="0"/>
              <a:t>Using Seedling Distinction Worksheet</a:t>
            </a:r>
          </a:p>
          <a:p>
            <a:r>
              <a:rPr lang="en-US" dirty="0"/>
              <a:t>Ethics</a:t>
            </a:r>
          </a:p>
          <a:p>
            <a:pPr lvl="1"/>
            <a:r>
              <a:rPr lang="en-US" dirty="0"/>
              <a:t>Misplacement, misnamed entries</a:t>
            </a:r>
          </a:p>
          <a:p>
            <a:pPr lvl="1"/>
            <a:r>
              <a:rPr lang="en-US" dirty="0"/>
              <a:t>Disqualification</a:t>
            </a:r>
          </a:p>
          <a:p>
            <a:pPr lvl="1"/>
            <a:r>
              <a:rPr lang="en-US" dirty="0"/>
              <a:t>Signatures now required on Best In Show ballots</a:t>
            </a:r>
          </a:p>
          <a:p>
            <a:pPr lvl="1"/>
            <a:endParaRPr lang="en-US" dirty="0"/>
          </a:p>
          <a:p>
            <a:pPr lvl="1"/>
            <a:endParaRPr lang="en-US" dirty="0"/>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1239189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8289" y="684751"/>
            <a:ext cx="8229600" cy="4795666"/>
          </a:xfrm>
          <a:prstGeom prst="rect">
            <a:avLst/>
          </a:prstGeom>
        </p:spPr>
      </p:pic>
      <p:sp>
        <p:nvSpPr>
          <p:cNvPr id="5" name="Oval 4"/>
          <p:cNvSpPr/>
          <p:nvPr/>
        </p:nvSpPr>
        <p:spPr>
          <a:xfrm>
            <a:off x="4445540" y="3171217"/>
            <a:ext cx="1916349" cy="3404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p:cNvSpPr/>
          <p:nvPr/>
        </p:nvSpPr>
        <p:spPr>
          <a:xfrm rot="1760253">
            <a:off x="814269" y="3524652"/>
            <a:ext cx="1585608" cy="5458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02399" y="5734093"/>
            <a:ext cx="7661379" cy="954107"/>
          </a:xfrm>
          <a:prstGeom prst="rect">
            <a:avLst/>
          </a:prstGeom>
          <a:noFill/>
        </p:spPr>
        <p:txBody>
          <a:bodyPr wrap="square" rtlCol="0">
            <a:spAutoFit/>
          </a:bodyPr>
          <a:lstStyle/>
          <a:p>
            <a:pPr algn="ctr"/>
            <a:r>
              <a:rPr lang="en-US" sz="3200" b="1" dirty="0"/>
              <a:t>www.DaylilyNetwork.com</a:t>
            </a:r>
          </a:p>
          <a:p>
            <a:pPr algn="ctr"/>
            <a:r>
              <a:rPr lang="en-US" sz="2400" b="1" dirty="0"/>
              <a:t>*   free download   *</a:t>
            </a:r>
          </a:p>
        </p:txBody>
      </p:sp>
    </p:spTree>
    <p:extLst>
      <p:ext uri="{BB962C8B-B14F-4D97-AF65-F5344CB8AC3E}">
        <p14:creationId xmlns:p14="http://schemas.microsoft.com/office/powerpoint/2010/main" val="1600970570"/>
      </p:ext>
    </p:extLst>
  </p:cSld>
  <p:clrMapOvr>
    <a:masterClrMapping/>
  </p:clrMapOvr>
  <mc:AlternateContent xmlns:mc="http://schemas.openxmlformats.org/markup-compatibility/2006" xmlns:p14="http://schemas.microsoft.com/office/powerpoint/2010/main">
    <mc:Choice Requires="p14">
      <p:transition spd="slow" p14:dur="2000" advTm="6372"/>
    </mc:Choice>
    <mc:Fallback xmlns="">
      <p:transition spd="slow" advTm="6372"/>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50603" y="2363889"/>
            <a:ext cx="2660515" cy="1470025"/>
          </a:xfrm>
        </p:spPr>
        <p:txBody>
          <a:bodyPr>
            <a:noAutofit/>
          </a:bodyPr>
          <a:lstStyle/>
          <a:p>
            <a:r>
              <a:rPr lang="en-US" sz="4800" dirty="0">
                <a:latin typeface="2Peas Grandpa" panose="02000000000000000000" pitchFamily="2" charset="0"/>
              </a:rPr>
              <a:t>A Review of What’s New for </a:t>
            </a:r>
            <a:r>
              <a:rPr lang="en-US" sz="4800" b="1" dirty="0">
                <a:latin typeface="2Peas Grandpa" panose="02000000000000000000" pitchFamily="2" charset="0"/>
              </a:rPr>
              <a:t>2017</a:t>
            </a:r>
          </a:p>
        </p:txBody>
      </p:sp>
      <p:pic>
        <p:nvPicPr>
          <p:cNvPr id="4" name="Picture 3"/>
          <p:cNvPicPr>
            <a:picLocks noChangeAspect="1"/>
          </p:cNvPicPr>
          <p:nvPr/>
        </p:nvPicPr>
        <p:blipFill>
          <a:blip r:embed="rId2"/>
          <a:stretch>
            <a:fillRect/>
          </a:stretch>
        </p:blipFill>
        <p:spPr>
          <a:xfrm rot="21232217">
            <a:off x="808592" y="594012"/>
            <a:ext cx="4821026" cy="5699556"/>
          </a:xfrm>
          <a:prstGeom prst="rect">
            <a:avLst/>
          </a:prstGeom>
        </p:spPr>
      </p:pic>
    </p:spTree>
    <p:extLst>
      <p:ext uri="{BB962C8B-B14F-4D97-AF65-F5344CB8AC3E}">
        <p14:creationId xmlns:p14="http://schemas.microsoft.com/office/powerpoint/2010/main" val="3603288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solidFill>
              </a:rPr>
              <a:t>Topics of Interest</a:t>
            </a:r>
          </a:p>
        </p:txBody>
      </p:sp>
      <p:sp>
        <p:nvSpPr>
          <p:cNvPr id="3" name="Content Placeholder 2"/>
          <p:cNvSpPr>
            <a:spLocks noGrp="1"/>
          </p:cNvSpPr>
          <p:nvPr>
            <p:ph idx="1"/>
          </p:nvPr>
        </p:nvSpPr>
        <p:spPr/>
        <p:txBody>
          <a:bodyPr>
            <a:normAutofit/>
          </a:bodyPr>
          <a:lstStyle/>
          <a:p>
            <a:r>
              <a:rPr lang="en-US" dirty="0"/>
              <a:t>Judging Considerations for Doubles</a:t>
            </a:r>
          </a:p>
          <a:p>
            <a:r>
              <a:rPr lang="en-US" dirty="0"/>
              <a:t>Clarification on pollen and transitory insects</a:t>
            </a:r>
          </a:p>
          <a:p>
            <a:r>
              <a:rPr lang="en-US" dirty="0"/>
              <a:t>Judging Spiders</a:t>
            </a:r>
          </a:p>
          <a:p>
            <a:r>
              <a:rPr lang="en-US" dirty="0"/>
              <a:t>Using Seedling Distinction Worksheet</a:t>
            </a:r>
          </a:p>
          <a:p>
            <a:r>
              <a:rPr lang="en-US" dirty="0"/>
              <a:t>Ethics</a:t>
            </a:r>
          </a:p>
          <a:p>
            <a:pPr lvl="1"/>
            <a:r>
              <a:rPr lang="en-US" dirty="0"/>
              <a:t>Misplacement, misnamed entries</a:t>
            </a:r>
          </a:p>
          <a:p>
            <a:pPr lvl="1"/>
            <a:r>
              <a:rPr lang="en-US" dirty="0"/>
              <a:t>Disqualification</a:t>
            </a:r>
          </a:p>
          <a:p>
            <a:pPr lvl="1"/>
            <a:r>
              <a:rPr lang="en-US" dirty="0"/>
              <a:t>Signatures now required on Best In Show ballots</a:t>
            </a:r>
          </a:p>
          <a:p>
            <a:pPr lvl="1"/>
            <a:endParaRPr lang="en-US" dirty="0"/>
          </a:p>
          <a:p>
            <a:pPr lvl="1"/>
            <a:endParaRPr lang="en-US" dirty="0"/>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4214302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8235" y="786647"/>
            <a:ext cx="8301317" cy="5361489"/>
          </a:xfrm>
        </p:spPr>
        <p:txBody>
          <a:bodyPr>
            <a:normAutofit fontScale="85000" lnSpcReduction="20000"/>
          </a:bodyPr>
          <a:lstStyle/>
          <a:p>
            <a:r>
              <a:rPr lang="en-US" sz="3600" dirty="0">
                <a:solidFill>
                  <a:schemeClr val="tx1"/>
                </a:solidFill>
              </a:rPr>
              <a:t>Judging Considerations for </a:t>
            </a:r>
            <a:r>
              <a:rPr lang="en-US" sz="3600" dirty="0" smtClean="0">
                <a:solidFill>
                  <a:schemeClr val="tx1"/>
                </a:solidFill>
              </a:rPr>
              <a:t>Doubles </a:t>
            </a:r>
            <a:endParaRPr lang="en-US" sz="3600" dirty="0">
              <a:solidFill>
                <a:schemeClr val="tx1"/>
              </a:solidFill>
            </a:endParaRPr>
          </a:p>
          <a:p>
            <a:pPr algn="l"/>
            <a:r>
              <a:rPr lang="en-US" sz="3600" dirty="0">
                <a:solidFill>
                  <a:schemeClr val="accent6"/>
                </a:solidFill>
              </a:rPr>
              <a:t>For a double to be considered to be fully double, it must have at least three extra petals. Entries exhibiting less than three extra petals may </a:t>
            </a:r>
            <a:r>
              <a:rPr lang="en-US" sz="3600" dirty="0">
                <a:solidFill>
                  <a:srgbClr val="00FA00"/>
                </a:solidFill>
              </a:rPr>
              <a:t>NOT</a:t>
            </a:r>
            <a:r>
              <a:rPr lang="en-US" sz="3600" dirty="0">
                <a:solidFill>
                  <a:schemeClr val="accent6"/>
                </a:solidFill>
              </a:rPr>
              <a:t> be disqualified, but should be assessed points under “Form</a:t>
            </a:r>
            <a:r>
              <a:rPr lang="en-US" sz="3600" dirty="0" smtClean="0">
                <a:solidFill>
                  <a:schemeClr val="accent6"/>
                </a:solidFill>
              </a:rPr>
              <a:t>”. </a:t>
            </a:r>
            <a:r>
              <a:rPr lang="en-US" sz="2400" dirty="0" smtClean="0">
                <a:solidFill>
                  <a:schemeClr val="accent6">
                    <a:lumMod val="20000"/>
                    <a:lumOff val="80000"/>
                  </a:schemeClr>
                </a:solidFill>
              </a:rPr>
              <a:t>Pages 18-19</a:t>
            </a:r>
            <a:endParaRPr lang="en-US" sz="2400" dirty="0">
              <a:solidFill>
                <a:schemeClr val="accent6">
                  <a:lumMod val="20000"/>
                  <a:lumOff val="80000"/>
                </a:schemeClr>
              </a:solidFill>
            </a:endParaRPr>
          </a:p>
          <a:p>
            <a:pPr algn="l"/>
            <a:endParaRPr lang="en-US" sz="3600" dirty="0">
              <a:solidFill>
                <a:schemeClr val="accent6"/>
              </a:solidFill>
            </a:endParaRPr>
          </a:p>
          <a:p>
            <a:pPr algn="l"/>
            <a:r>
              <a:rPr lang="en-US" sz="3600" dirty="0">
                <a:solidFill>
                  <a:schemeClr val="accent6"/>
                </a:solidFill>
              </a:rPr>
              <a:t>Missing or deformed pistil or stamens are not penalized with doubles. Rationale: the extra petals in doubles are formed by the transformation of the pistil and/or stamens into petals.  They cannot be penalized for doing what they are supposed to do</a:t>
            </a:r>
            <a:r>
              <a:rPr lang="en-US" sz="3600" dirty="0" smtClean="0">
                <a:solidFill>
                  <a:schemeClr val="accent6"/>
                </a:solidFill>
              </a:rPr>
              <a:t>.</a:t>
            </a:r>
            <a:r>
              <a:rPr lang="en-US" dirty="0">
                <a:solidFill>
                  <a:schemeClr val="accent6">
                    <a:lumMod val="20000"/>
                    <a:lumOff val="80000"/>
                  </a:schemeClr>
                </a:solidFill>
              </a:rPr>
              <a:t> </a:t>
            </a:r>
            <a:r>
              <a:rPr lang="en-US" sz="2400" dirty="0">
                <a:solidFill>
                  <a:schemeClr val="accent6">
                    <a:lumMod val="20000"/>
                    <a:lumOff val="80000"/>
                  </a:schemeClr>
                </a:solidFill>
              </a:rPr>
              <a:t>Pages 18-19</a:t>
            </a:r>
          </a:p>
          <a:p>
            <a:pPr algn="l"/>
            <a:endParaRPr lang="en-US" dirty="0">
              <a:solidFill>
                <a:schemeClr val="accent2"/>
              </a:solidFill>
            </a:endParaRPr>
          </a:p>
        </p:txBody>
      </p:sp>
    </p:spTree>
    <p:extLst>
      <p:ext uri="{BB962C8B-B14F-4D97-AF65-F5344CB8AC3E}">
        <p14:creationId xmlns:p14="http://schemas.microsoft.com/office/powerpoint/2010/main" val="1393249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2712" y="349956"/>
            <a:ext cx="8658577" cy="6333066"/>
          </a:xfrm>
        </p:spPr>
        <p:txBody>
          <a:bodyPr>
            <a:normAutofit fontScale="77500" lnSpcReduction="20000"/>
          </a:bodyPr>
          <a:lstStyle/>
          <a:p>
            <a:r>
              <a:rPr lang="en-US" sz="3600" dirty="0">
                <a:solidFill>
                  <a:schemeClr val="tx1"/>
                </a:solidFill>
              </a:rPr>
              <a:t>A new registration rule and its application in a Daylily Exhibition</a:t>
            </a:r>
          </a:p>
          <a:p>
            <a:pPr algn="l"/>
            <a:r>
              <a:rPr lang="en-US" sz="3600" dirty="0">
                <a:solidFill>
                  <a:schemeClr val="accent6"/>
                </a:solidFill>
              </a:rPr>
              <a:t>1.  For a cultivar to be recognized as double or polymerous, it must be registered as exhibiting the respective trait </a:t>
            </a:r>
            <a:r>
              <a:rPr lang="en-US" sz="3600" dirty="0">
                <a:solidFill>
                  <a:srgbClr val="00FA00"/>
                </a:solidFill>
              </a:rPr>
              <a:t>50% or more </a:t>
            </a:r>
            <a:r>
              <a:rPr lang="en-US" sz="3600" dirty="0">
                <a:solidFill>
                  <a:schemeClr val="accent6"/>
                </a:solidFill>
              </a:rPr>
              <a:t>of the time</a:t>
            </a:r>
            <a:r>
              <a:rPr lang="en-US" sz="3600" dirty="0" smtClean="0">
                <a:solidFill>
                  <a:schemeClr val="accent6"/>
                </a:solidFill>
              </a:rPr>
              <a:t>.</a:t>
            </a:r>
            <a:r>
              <a:rPr lang="en-US" sz="3600" dirty="0">
                <a:solidFill>
                  <a:schemeClr val="accent6">
                    <a:lumMod val="20000"/>
                    <a:lumOff val="80000"/>
                  </a:schemeClr>
                </a:solidFill>
              </a:rPr>
              <a:t> </a:t>
            </a:r>
            <a:r>
              <a:rPr lang="en-US" sz="2300" dirty="0">
                <a:solidFill>
                  <a:schemeClr val="accent6">
                    <a:lumMod val="20000"/>
                    <a:lumOff val="80000"/>
                  </a:schemeClr>
                </a:solidFill>
              </a:rPr>
              <a:t>Pages 18-19</a:t>
            </a:r>
          </a:p>
          <a:p>
            <a:pPr algn="l"/>
            <a:endParaRPr lang="en-US" sz="3600" dirty="0">
              <a:solidFill>
                <a:schemeClr val="accent6"/>
              </a:solidFill>
            </a:endParaRPr>
          </a:p>
          <a:p>
            <a:pPr algn="l"/>
            <a:r>
              <a:rPr lang="en-US" sz="3600" dirty="0">
                <a:solidFill>
                  <a:schemeClr val="accent6"/>
                </a:solidFill>
              </a:rPr>
              <a:t>2.  </a:t>
            </a:r>
            <a:r>
              <a:rPr lang="en-US" sz="3600" dirty="0">
                <a:solidFill>
                  <a:srgbClr val="00FA00"/>
                </a:solidFill>
              </a:rPr>
              <a:t>Only</a:t>
            </a:r>
            <a:r>
              <a:rPr lang="en-US" sz="3600" dirty="0">
                <a:solidFill>
                  <a:schemeClr val="accent6"/>
                </a:solidFill>
              </a:rPr>
              <a:t> those cultivars listed on the official Double and Polymerous List, may be entered in Section 5, regardless of their condition on the day of the show</a:t>
            </a:r>
            <a:r>
              <a:rPr lang="en-US" sz="3600" dirty="0" smtClean="0">
                <a:solidFill>
                  <a:schemeClr val="accent6"/>
                </a:solidFill>
              </a:rPr>
              <a:t>. </a:t>
            </a:r>
            <a:r>
              <a:rPr lang="en-US" sz="2300" dirty="0">
                <a:solidFill>
                  <a:schemeClr val="accent6">
                    <a:lumMod val="20000"/>
                    <a:lumOff val="80000"/>
                  </a:schemeClr>
                </a:solidFill>
              </a:rPr>
              <a:t>Pages 18-19</a:t>
            </a:r>
          </a:p>
          <a:p>
            <a:pPr algn="l"/>
            <a:endParaRPr lang="en-US" sz="3600" dirty="0">
              <a:solidFill>
                <a:schemeClr val="accent6"/>
              </a:solidFill>
            </a:endParaRPr>
          </a:p>
          <a:p>
            <a:pPr algn="l"/>
            <a:r>
              <a:rPr lang="en-US" sz="3600" dirty="0">
                <a:solidFill>
                  <a:schemeClr val="accent6"/>
                </a:solidFill>
              </a:rPr>
              <a:t>3.  Double and polymerous cultivars with no percentage listed in the AHS database will be continue to be listed on the official Double and Polymerous List and will continue to be shown in Section 5</a:t>
            </a:r>
            <a:r>
              <a:rPr lang="en-US" sz="3600" dirty="0" smtClean="0">
                <a:solidFill>
                  <a:schemeClr val="accent6"/>
                </a:solidFill>
              </a:rPr>
              <a:t>.</a:t>
            </a:r>
            <a:r>
              <a:rPr lang="en-US" sz="3600" dirty="0">
                <a:solidFill>
                  <a:schemeClr val="accent6">
                    <a:lumMod val="20000"/>
                    <a:lumOff val="80000"/>
                  </a:schemeClr>
                </a:solidFill>
              </a:rPr>
              <a:t> </a:t>
            </a:r>
            <a:r>
              <a:rPr lang="en-US" sz="2300" dirty="0">
                <a:solidFill>
                  <a:schemeClr val="accent6">
                    <a:lumMod val="20000"/>
                    <a:lumOff val="80000"/>
                  </a:schemeClr>
                </a:solidFill>
              </a:rPr>
              <a:t>Pages 18-19</a:t>
            </a:r>
          </a:p>
          <a:p>
            <a:pPr algn="l"/>
            <a:endParaRPr lang="en-US" sz="3600" dirty="0">
              <a:solidFill>
                <a:schemeClr val="accent2"/>
              </a:solidFill>
            </a:endParaRPr>
          </a:p>
          <a:p>
            <a:pPr algn="l"/>
            <a:endParaRPr lang="en-US" sz="3600" dirty="0">
              <a:solidFill>
                <a:schemeClr val="accent2"/>
              </a:solidFill>
            </a:endParaRPr>
          </a:p>
          <a:p>
            <a:endParaRPr lang="en-US" sz="3600" dirty="0">
              <a:solidFill>
                <a:schemeClr val="accent2"/>
              </a:solidFill>
            </a:endParaRPr>
          </a:p>
          <a:p>
            <a:endParaRPr lang="en-US" dirty="0">
              <a:solidFill>
                <a:schemeClr val="accent2"/>
              </a:solidFill>
            </a:endParaRPr>
          </a:p>
          <a:p>
            <a:pPr algn="l"/>
            <a:endParaRPr lang="en-US" dirty="0">
              <a:solidFill>
                <a:schemeClr val="accent2"/>
              </a:solidFill>
            </a:endParaRPr>
          </a:p>
        </p:txBody>
      </p:sp>
    </p:spTree>
    <p:extLst>
      <p:ext uri="{BB962C8B-B14F-4D97-AF65-F5344CB8AC3E}">
        <p14:creationId xmlns:p14="http://schemas.microsoft.com/office/powerpoint/2010/main" val="184911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2712" y="349956"/>
            <a:ext cx="8658577" cy="6333066"/>
          </a:xfrm>
        </p:spPr>
        <p:txBody>
          <a:bodyPr>
            <a:normAutofit fontScale="70000" lnSpcReduction="20000"/>
          </a:bodyPr>
          <a:lstStyle/>
          <a:p>
            <a:r>
              <a:rPr lang="en-US" sz="3600" dirty="0">
                <a:solidFill>
                  <a:schemeClr val="tx1"/>
                </a:solidFill>
              </a:rPr>
              <a:t>A new registration rule and its application in a Daylily Exhibition</a:t>
            </a:r>
          </a:p>
          <a:p>
            <a:pPr algn="l"/>
            <a:endParaRPr lang="en-US" sz="3600" dirty="0">
              <a:solidFill>
                <a:schemeClr val="accent2"/>
              </a:solidFill>
            </a:endParaRPr>
          </a:p>
          <a:p>
            <a:pPr algn="l"/>
            <a:r>
              <a:rPr lang="en-US" sz="3600" dirty="0">
                <a:solidFill>
                  <a:schemeClr val="accent6"/>
                </a:solidFill>
              </a:rPr>
              <a:t>4.  Any cultivar listed on the official Double and Polymerous List not exhibiting the trait on the day of the show, will be assessed points under “Form”.  It may </a:t>
            </a:r>
            <a:r>
              <a:rPr lang="en-US" sz="3600" dirty="0">
                <a:solidFill>
                  <a:srgbClr val="00FA00"/>
                </a:solidFill>
              </a:rPr>
              <a:t>NOT</a:t>
            </a:r>
            <a:r>
              <a:rPr lang="en-US" sz="3600" dirty="0">
                <a:solidFill>
                  <a:schemeClr val="accent6"/>
                </a:solidFill>
              </a:rPr>
              <a:t> be disqualified</a:t>
            </a:r>
            <a:r>
              <a:rPr lang="en-US" sz="3600" dirty="0" smtClean="0">
                <a:solidFill>
                  <a:schemeClr val="accent6"/>
                </a:solidFill>
              </a:rPr>
              <a:t>. </a:t>
            </a:r>
            <a:r>
              <a:rPr lang="en-US" sz="2900" dirty="0" smtClean="0">
                <a:solidFill>
                  <a:schemeClr val="accent6">
                    <a:lumMod val="20000"/>
                    <a:lumOff val="80000"/>
                  </a:schemeClr>
                </a:solidFill>
              </a:rPr>
              <a:t>Page 38</a:t>
            </a:r>
            <a:endParaRPr lang="en-US" sz="2900" dirty="0">
              <a:solidFill>
                <a:schemeClr val="accent6">
                  <a:lumMod val="20000"/>
                  <a:lumOff val="80000"/>
                </a:schemeClr>
              </a:solidFill>
            </a:endParaRPr>
          </a:p>
          <a:p>
            <a:pPr algn="l"/>
            <a:endParaRPr lang="en-US" sz="3600" dirty="0">
              <a:solidFill>
                <a:schemeClr val="accent6"/>
              </a:solidFill>
            </a:endParaRPr>
          </a:p>
          <a:p>
            <a:pPr algn="l"/>
            <a:r>
              <a:rPr lang="en-US" sz="3600" dirty="0">
                <a:solidFill>
                  <a:schemeClr val="accent6"/>
                </a:solidFill>
              </a:rPr>
              <a:t>5.  Any cultivar that is not listed on the official Double and Polymerous List will be placed in its corresponding size/form section, regardless of any doubling or polymerous traits that may be apparent. </a:t>
            </a:r>
          </a:p>
          <a:p>
            <a:pPr marL="742950" indent="-742950" algn="l">
              <a:buAutoNum type="arabicPeriod" startAt="6"/>
            </a:pPr>
            <a:endParaRPr lang="en-US" sz="3600" dirty="0">
              <a:solidFill>
                <a:schemeClr val="accent6"/>
              </a:solidFill>
            </a:endParaRPr>
          </a:p>
          <a:p>
            <a:pPr algn="l"/>
            <a:r>
              <a:rPr lang="en-US" sz="3600" dirty="0">
                <a:solidFill>
                  <a:schemeClr val="accent6"/>
                </a:solidFill>
              </a:rPr>
              <a:t>6.  A cultivar that is not on the official Double and Polymerous List exhibiting doubling or polymerous traits on the day of the show, will be assessed points under “Form”.  It may </a:t>
            </a:r>
            <a:r>
              <a:rPr lang="en-US" sz="3600" dirty="0">
                <a:solidFill>
                  <a:srgbClr val="00FA00"/>
                </a:solidFill>
              </a:rPr>
              <a:t>NOT</a:t>
            </a:r>
            <a:r>
              <a:rPr lang="en-US" sz="3600" dirty="0">
                <a:solidFill>
                  <a:schemeClr val="accent6"/>
                </a:solidFill>
              </a:rPr>
              <a:t> be disqualified</a:t>
            </a:r>
            <a:r>
              <a:rPr lang="en-US" sz="3600" dirty="0" smtClean="0">
                <a:solidFill>
                  <a:schemeClr val="accent6"/>
                </a:solidFill>
              </a:rPr>
              <a:t>.</a:t>
            </a:r>
            <a:r>
              <a:rPr lang="en-US" sz="3600" dirty="0">
                <a:solidFill>
                  <a:schemeClr val="accent6">
                    <a:lumMod val="20000"/>
                    <a:lumOff val="80000"/>
                  </a:schemeClr>
                </a:solidFill>
              </a:rPr>
              <a:t> </a:t>
            </a:r>
            <a:r>
              <a:rPr lang="en-US" sz="2600" dirty="0">
                <a:solidFill>
                  <a:schemeClr val="accent6">
                    <a:lumMod val="20000"/>
                    <a:lumOff val="80000"/>
                  </a:schemeClr>
                </a:solidFill>
              </a:rPr>
              <a:t>Page 38</a:t>
            </a:r>
          </a:p>
          <a:p>
            <a:pPr algn="l"/>
            <a:endParaRPr lang="en-US" sz="3600" dirty="0">
              <a:solidFill>
                <a:schemeClr val="accent6"/>
              </a:solidFill>
            </a:endParaRPr>
          </a:p>
          <a:p>
            <a:pPr algn="l"/>
            <a:endParaRPr lang="en-US" sz="3600" dirty="0">
              <a:solidFill>
                <a:schemeClr val="accent6"/>
              </a:solidFill>
            </a:endParaRPr>
          </a:p>
          <a:p>
            <a:pPr algn="l"/>
            <a:endParaRPr lang="en-US" sz="3600" dirty="0">
              <a:solidFill>
                <a:schemeClr val="accent2"/>
              </a:solidFill>
            </a:endParaRPr>
          </a:p>
          <a:p>
            <a:endParaRPr lang="en-US" sz="3600" dirty="0">
              <a:solidFill>
                <a:schemeClr val="accent2"/>
              </a:solidFill>
            </a:endParaRPr>
          </a:p>
          <a:p>
            <a:endParaRPr lang="en-US" dirty="0">
              <a:solidFill>
                <a:schemeClr val="accent2"/>
              </a:solidFill>
            </a:endParaRPr>
          </a:p>
          <a:p>
            <a:pPr algn="l"/>
            <a:endParaRPr lang="en-US" dirty="0">
              <a:solidFill>
                <a:schemeClr val="accent2"/>
              </a:solidFill>
            </a:endParaRPr>
          </a:p>
        </p:txBody>
      </p:sp>
    </p:spTree>
    <p:extLst>
      <p:ext uri="{BB962C8B-B14F-4D97-AF65-F5344CB8AC3E}">
        <p14:creationId xmlns:p14="http://schemas.microsoft.com/office/powerpoint/2010/main" val="1354658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294" y="786647"/>
            <a:ext cx="8839200" cy="5883094"/>
          </a:xfrm>
        </p:spPr>
        <p:txBody>
          <a:bodyPr>
            <a:normAutofit fontScale="92500" lnSpcReduction="20000"/>
          </a:bodyPr>
          <a:lstStyle/>
          <a:p>
            <a:r>
              <a:rPr lang="en-US" sz="3600" dirty="0">
                <a:solidFill>
                  <a:schemeClr val="tx1"/>
                </a:solidFill>
              </a:rPr>
              <a:t>Pollen and transitory insects will no longer be penalized.</a:t>
            </a:r>
          </a:p>
          <a:p>
            <a:pPr algn="l"/>
            <a:r>
              <a:rPr lang="en-US" sz="3600" dirty="0">
                <a:solidFill>
                  <a:schemeClr val="accent6"/>
                </a:solidFill>
              </a:rPr>
              <a:t>Pollen that has fallen on the petals is not considered a fault</a:t>
            </a:r>
            <a:r>
              <a:rPr lang="en-US" sz="3600" dirty="0" smtClean="0">
                <a:solidFill>
                  <a:schemeClr val="accent6"/>
                </a:solidFill>
              </a:rPr>
              <a:t>. </a:t>
            </a:r>
            <a:r>
              <a:rPr lang="en-US" sz="2200" dirty="0">
                <a:solidFill>
                  <a:schemeClr val="accent6">
                    <a:lumMod val="20000"/>
                    <a:lumOff val="80000"/>
                  </a:schemeClr>
                </a:solidFill>
              </a:rPr>
              <a:t>Page 41</a:t>
            </a:r>
            <a:endParaRPr lang="en-US" sz="2200" dirty="0">
              <a:solidFill>
                <a:schemeClr val="accent6">
                  <a:lumMod val="20000"/>
                  <a:lumOff val="80000"/>
                </a:schemeClr>
              </a:solidFill>
            </a:endParaRPr>
          </a:p>
          <a:p>
            <a:pPr algn="l"/>
            <a:r>
              <a:rPr lang="en-US" sz="3600" dirty="0">
                <a:solidFill>
                  <a:schemeClr val="accent6"/>
                </a:solidFill>
              </a:rPr>
              <a:t>Pollen that is smeared across the petals, is a fault</a:t>
            </a:r>
            <a:r>
              <a:rPr lang="en-US" sz="3600" dirty="0" smtClean="0">
                <a:solidFill>
                  <a:schemeClr val="accent6"/>
                </a:solidFill>
              </a:rPr>
              <a:t>.</a:t>
            </a:r>
            <a:r>
              <a:rPr lang="en-US" sz="3600" dirty="0">
                <a:solidFill>
                  <a:schemeClr val="accent6">
                    <a:lumMod val="20000"/>
                    <a:lumOff val="80000"/>
                  </a:schemeClr>
                </a:solidFill>
              </a:rPr>
              <a:t> </a:t>
            </a:r>
            <a:r>
              <a:rPr lang="en-US" sz="2200" dirty="0">
                <a:solidFill>
                  <a:schemeClr val="accent6">
                    <a:lumMod val="20000"/>
                    <a:lumOff val="80000"/>
                  </a:schemeClr>
                </a:solidFill>
              </a:rPr>
              <a:t>Page 41</a:t>
            </a:r>
            <a:endParaRPr lang="en-US" sz="2200" dirty="0">
              <a:solidFill>
                <a:schemeClr val="accent6"/>
              </a:solidFill>
            </a:endParaRPr>
          </a:p>
          <a:p>
            <a:pPr algn="l"/>
            <a:endParaRPr lang="en-US" sz="3600" dirty="0">
              <a:solidFill>
                <a:schemeClr val="accent6"/>
              </a:solidFill>
            </a:endParaRPr>
          </a:p>
          <a:p>
            <a:pPr algn="l"/>
            <a:r>
              <a:rPr lang="en-US" sz="3600" dirty="0">
                <a:solidFill>
                  <a:schemeClr val="accent6"/>
                </a:solidFill>
              </a:rPr>
              <a:t>Insects that are capable of moving from one entry to another are not considered faults-ants, flying insects, etc</a:t>
            </a:r>
            <a:r>
              <a:rPr lang="en-US" sz="3600" dirty="0" smtClean="0">
                <a:solidFill>
                  <a:schemeClr val="accent6"/>
                </a:solidFill>
              </a:rPr>
              <a:t>.</a:t>
            </a:r>
            <a:r>
              <a:rPr lang="en-US" sz="3600" dirty="0">
                <a:solidFill>
                  <a:schemeClr val="accent6">
                    <a:lumMod val="20000"/>
                    <a:lumOff val="80000"/>
                  </a:schemeClr>
                </a:solidFill>
              </a:rPr>
              <a:t> </a:t>
            </a:r>
            <a:r>
              <a:rPr lang="en-US" sz="2200" dirty="0">
                <a:solidFill>
                  <a:schemeClr val="accent6">
                    <a:lumMod val="20000"/>
                    <a:lumOff val="80000"/>
                  </a:schemeClr>
                </a:solidFill>
              </a:rPr>
              <a:t>Page 41</a:t>
            </a:r>
            <a:endParaRPr lang="en-US" sz="2200" dirty="0">
              <a:solidFill>
                <a:schemeClr val="accent6"/>
              </a:solidFill>
            </a:endParaRPr>
          </a:p>
          <a:p>
            <a:pPr algn="l"/>
            <a:r>
              <a:rPr lang="en-US" sz="3600" dirty="0">
                <a:solidFill>
                  <a:schemeClr val="accent6"/>
                </a:solidFill>
              </a:rPr>
              <a:t>Insects that are living on the entry, and/or evidence of such residence, for example spider webs, is considered a fault</a:t>
            </a:r>
            <a:r>
              <a:rPr lang="en-US" sz="3600" dirty="0" smtClean="0">
                <a:solidFill>
                  <a:schemeClr val="accent6"/>
                </a:solidFill>
              </a:rPr>
              <a:t>.</a:t>
            </a:r>
            <a:r>
              <a:rPr lang="en-US" sz="3600" dirty="0">
                <a:solidFill>
                  <a:schemeClr val="accent6">
                    <a:lumMod val="20000"/>
                    <a:lumOff val="80000"/>
                  </a:schemeClr>
                </a:solidFill>
              </a:rPr>
              <a:t> </a:t>
            </a:r>
            <a:r>
              <a:rPr lang="en-US" sz="1900" dirty="0">
                <a:solidFill>
                  <a:schemeClr val="accent6">
                    <a:lumMod val="20000"/>
                    <a:lumOff val="80000"/>
                  </a:schemeClr>
                </a:solidFill>
              </a:rPr>
              <a:t>Page 41</a:t>
            </a:r>
            <a:endParaRPr lang="en-US" sz="1900" dirty="0">
              <a:solidFill>
                <a:schemeClr val="accent6"/>
              </a:solidFill>
            </a:endParaRPr>
          </a:p>
          <a:p>
            <a:endParaRPr lang="en-US" dirty="0">
              <a:solidFill>
                <a:schemeClr val="accent2"/>
              </a:solidFill>
            </a:endParaRPr>
          </a:p>
          <a:p>
            <a:pPr algn="l"/>
            <a:endParaRPr lang="en-US" dirty="0">
              <a:solidFill>
                <a:schemeClr val="accent2"/>
              </a:solidFill>
            </a:endParaRPr>
          </a:p>
        </p:txBody>
      </p:sp>
    </p:spTree>
    <p:extLst>
      <p:ext uri="{BB962C8B-B14F-4D97-AF65-F5344CB8AC3E}">
        <p14:creationId xmlns:p14="http://schemas.microsoft.com/office/powerpoint/2010/main" val="402945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7553" y="268941"/>
            <a:ext cx="8561294" cy="6167718"/>
          </a:xfrm>
        </p:spPr>
        <p:txBody>
          <a:bodyPr>
            <a:normAutofit fontScale="77500" lnSpcReduction="20000"/>
          </a:bodyPr>
          <a:lstStyle/>
          <a:p>
            <a:r>
              <a:rPr lang="en-US" sz="3600" dirty="0">
                <a:solidFill>
                  <a:schemeClr val="tx1"/>
                </a:solidFill>
              </a:rPr>
              <a:t>Points may no longer be deducted for spiders that appear to not meet the 4:1 ratio requirement.</a:t>
            </a:r>
          </a:p>
          <a:p>
            <a:endParaRPr lang="en-US" sz="3600" dirty="0">
              <a:solidFill>
                <a:schemeClr val="tx1"/>
              </a:solidFill>
            </a:endParaRPr>
          </a:p>
          <a:p>
            <a:pPr algn="l"/>
            <a:r>
              <a:rPr lang="en-US" sz="3600" dirty="0">
                <a:solidFill>
                  <a:schemeClr val="accent6"/>
                </a:solidFill>
              </a:rPr>
              <a:t>A cultivar registered as a spider must be assumed to meet the 4:1 ratio requirement</a:t>
            </a:r>
            <a:r>
              <a:rPr lang="en-US" sz="3600" dirty="0" smtClean="0">
                <a:solidFill>
                  <a:schemeClr val="accent6"/>
                </a:solidFill>
              </a:rPr>
              <a:t>. </a:t>
            </a:r>
            <a:r>
              <a:rPr lang="en-US" sz="2600" dirty="0" smtClean="0">
                <a:solidFill>
                  <a:schemeClr val="accent6">
                    <a:lumMod val="20000"/>
                    <a:lumOff val="80000"/>
                  </a:schemeClr>
                </a:solidFill>
              </a:rPr>
              <a:t>Page 38</a:t>
            </a:r>
            <a:endParaRPr lang="en-US" sz="2600" dirty="0">
              <a:solidFill>
                <a:schemeClr val="accent6">
                  <a:lumMod val="20000"/>
                  <a:lumOff val="80000"/>
                </a:schemeClr>
              </a:solidFill>
            </a:endParaRPr>
          </a:p>
          <a:p>
            <a:pPr algn="l"/>
            <a:endParaRPr lang="en-US" sz="3600" dirty="0">
              <a:solidFill>
                <a:schemeClr val="accent6"/>
              </a:solidFill>
            </a:endParaRPr>
          </a:p>
          <a:p>
            <a:pPr algn="l"/>
            <a:r>
              <a:rPr lang="en-US" sz="3600" dirty="0">
                <a:solidFill>
                  <a:schemeClr val="accent6"/>
                </a:solidFill>
              </a:rPr>
              <a:t>It is impossible for a judge to accurately determine if a daylily meets the 4:1 ratio required for spiders.  The measurement requires physically handling the flower to measure the petal length.  Judges are expressly forbidden to touch an entry</a:t>
            </a:r>
            <a:r>
              <a:rPr lang="en-US" sz="3600" dirty="0" smtClean="0">
                <a:solidFill>
                  <a:schemeClr val="accent6"/>
                </a:solidFill>
              </a:rPr>
              <a:t>.</a:t>
            </a:r>
            <a:r>
              <a:rPr lang="en-US" sz="3600" dirty="0">
                <a:solidFill>
                  <a:schemeClr val="accent6">
                    <a:lumMod val="20000"/>
                    <a:lumOff val="80000"/>
                  </a:schemeClr>
                </a:solidFill>
              </a:rPr>
              <a:t> </a:t>
            </a:r>
            <a:r>
              <a:rPr lang="en-US" sz="2600" dirty="0">
                <a:solidFill>
                  <a:schemeClr val="accent6">
                    <a:lumMod val="20000"/>
                    <a:lumOff val="80000"/>
                  </a:schemeClr>
                </a:solidFill>
              </a:rPr>
              <a:t>Page </a:t>
            </a:r>
            <a:r>
              <a:rPr lang="en-US" sz="2600" dirty="0" smtClean="0">
                <a:solidFill>
                  <a:schemeClr val="accent6">
                    <a:lumMod val="20000"/>
                    <a:lumOff val="80000"/>
                  </a:schemeClr>
                </a:solidFill>
              </a:rPr>
              <a:t>38, Page 10</a:t>
            </a:r>
            <a:endParaRPr lang="en-US" sz="2600" dirty="0">
              <a:solidFill>
                <a:schemeClr val="accent6"/>
              </a:solidFill>
            </a:endParaRPr>
          </a:p>
          <a:p>
            <a:pPr algn="l"/>
            <a:endParaRPr lang="en-US" sz="3600" dirty="0">
              <a:solidFill>
                <a:schemeClr val="accent6"/>
              </a:solidFill>
            </a:endParaRPr>
          </a:p>
          <a:p>
            <a:pPr algn="l"/>
            <a:r>
              <a:rPr lang="en-US" sz="3600" dirty="0">
                <a:solidFill>
                  <a:schemeClr val="accent6"/>
                </a:solidFill>
              </a:rPr>
              <a:t>Any judge deducting points, or attempting to disqualify an entry for apparent nonconformity with the 4:1 ratio rule, will face severe sanctions and possible loss of judging privileges</a:t>
            </a:r>
            <a:r>
              <a:rPr lang="en-US" sz="3600" dirty="0" smtClean="0">
                <a:solidFill>
                  <a:schemeClr val="accent6"/>
                </a:solidFill>
              </a:rPr>
              <a:t>.</a:t>
            </a:r>
            <a:r>
              <a:rPr lang="en-US" sz="3600" dirty="0">
                <a:solidFill>
                  <a:schemeClr val="accent6">
                    <a:lumMod val="20000"/>
                    <a:lumOff val="80000"/>
                  </a:schemeClr>
                </a:solidFill>
              </a:rPr>
              <a:t> </a:t>
            </a:r>
            <a:r>
              <a:rPr lang="en-US" sz="2600" dirty="0">
                <a:solidFill>
                  <a:schemeClr val="accent6">
                    <a:lumMod val="20000"/>
                    <a:lumOff val="80000"/>
                  </a:schemeClr>
                </a:solidFill>
              </a:rPr>
              <a:t>Page 38</a:t>
            </a:r>
            <a:endParaRPr lang="en-US" sz="2600" dirty="0">
              <a:solidFill>
                <a:schemeClr val="accent6"/>
              </a:solidFill>
            </a:endParaRPr>
          </a:p>
          <a:p>
            <a:pPr algn="l"/>
            <a:endParaRPr lang="en-US" dirty="0">
              <a:solidFill>
                <a:schemeClr val="accent2"/>
              </a:solidFill>
            </a:endParaRPr>
          </a:p>
          <a:p>
            <a:pPr algn="l"/>
            <a:endParaRPr lang="en-US" dirty="0">
              <a:solidFill>
                <a:schemeClr val="accent2"/>
              </a:solidFill>
            </a:endParaRPr>
          </a:p>
        </p:txBody>
      </p:sp>
    </p:spTree>
    <p:extLst>
      <p:ext uri="{BB962C8B-B14F-4D97-AF65-F5344CB8AC3E}">
        <p14:creationId xmlns:p14="http://schemas.microsoft.com/office/powerpoint/2010/main" val="1281365096"/>
      </p:ext>
    </p:extLst>
  </p:cSld>
  <p:clrMapOvr>
    <a:masterClrMapping/>
  </p:clrMapOvr>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4763</TotalTime>
  <Words>2049</Words>
  <Application>Microsoft Macintosh PowerPoint</Application>
  <PresentationFormat>On-screen Show (4:3)</PresentationFormat>
  <Paragraphs>198</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2Peas Grandpa</vt:lpstr>
      <vt:lpstr>Calibri</vt:lpstr>
      <vt:lpstr>Arial</vt:lpstr>
      <vt:lpstr> Black </vt:lpstr>
      <vt:lpstr>A Review of What’s New for 2017</vt:lpstr>
      <vt:lpstr>PowerPoint Presentation</vt:lpstr>
      <vt:lpstr>PowerPoint Presentation</vt:lpstr>
      <vt:lpstr>Topics of Interest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Judging an entry not known by any of the judges</vt:lpstr>
      <vt:lpstr>Judging an entry not known by any of the judges (continued)</vt:lpstr>
      <vt:lpstr>PowerPoint Presentation</vt:lpstr>
      <vt:lpstr>PowerPoint Presentation</vt:lpstr>
      <vt:lpstr>Counting Branches Page 36</vt:lpstr>
      <vt:lpstr>PowerPoint Presentation</vt:lpstr>
      <vt:lpstr>PowerPoint Presentation</vt:lpstr>
      <vt:lpstr>Topics of Interest</vt:lpstr>
      <vt:lpstr>PowerPoint Presentation</vt:lpstr>
      <vt:lpstr>A Review of What’s New for 2017</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Dominique Elliott</dc:creator>
  <cp:lastModifiedBy>Dominique Elliott</cp:lastModifiedBy>
  <cp:revision>264</cp:revision>
  <dcterms:created xsi:type="dcterms:W3CDTF">2016-01-13T16:53:03Z</dcterms:created>
  <dcterms:modified xsi:type="dcterms:W3CDTF">2017-02-08T11:36:57Z</dcterms:modified>
</cp:coreProperties>
</file>